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0"/>
  </p:notes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306" r:id="rId10"/>
    <p:sldId id="265" r:id="rId11"/>
    <p:sldId id="268" r:id="rId12"/>
    <p:sldId id="272" r:id="rId13"/>
    <p:sldId id="279" r:id="rId14"/>
    <p:sldId id="273" r:id="rId15"/>
    <p:sldId id="274" r:id="rId16"/>
    <p:sldId id="280" r:id="rId17"/>
    <p:sldId id="283" r:id="rId18"/>
    <p:sldId id="302" r:id="rId19"/>
    <p:sldId id="286" r:id="rId20"/>
    <p:sldId id="285" r:id="rId21"/>
    <p:sldId id="287" r:id="rId22"/>
    <p:sldId id="275" r:id="rId23"/>
    <p:sldId id="276" r:id="rId24"/>
    <p:sldId id="289" r:id="rId25"/>
    <p:sldId id="290" r:id="rId26"/>
    <p:sldId id="291" r:id="rId27"/>
    <p:sldId id="292" r:id="rId28"/>
    <p:sldId id="293" r:id="rId29"/>
    <p:sldId id="277" r:id="rId30"/>
    <p:sldId id="278" r:id="rId31"/>
    <p:sldId id="294" r:id="rId32"/>
    <p:sldId id="295" r:id="rId33"/>
    <p:sldId id="305" r:id="rId34"/>
    <p:sldId id="296" r:id="rId35"/>
    <p:sldId id="299" r:id="rId36"/>
    <p:sldId id="300" r:id="rId37"/>
    <p:sldId id="301" r:id="rId38"/>
    <p:sldId id="288" r:id="rId39"/>
  </p:sldIdLst>
  <p:sldSz cx="18288000" cy="10287000"/>
  <p:notesSz cx="6858000" cy="9144000"/>
  <p:embeddedFontLst>
    <p:embeddedFont>
      <p:font typeface="GenSenRounded TW" panose="02020500000000000000" charset="-120"/>
      <p:regular r:id="rId41"/>
    </p:embeddedFont>
    <p:embeddedFont>
      <p:font typeface="可畫漫畫標題-繁" panose="02020500000000000000" charset="-128"/>
      <p:regular r:id="rId42"/>
    </p:embeddedFont>
    <p:embeddedFont>
      <p:font typeface="Adobe 繁黑體 Std B" panose="020B0700000000000000" pitchFamily="34" charset="-120"/>
      <p:bold r:id="rId43"/>
    </p:embeddedFont>
    <p:embeddedFont>
      <p:font typeface="Taiwanese Serif" panose="02000503000000020003" pitchFamily="2" charset="0"/>
      <p:regular r:id="rId44"/>
    </p:embeddedFont>
    <p:embeddedFont>
      <p:font typeface="台灣宋體" panose="02010604000101010101" pitchFamily="2" charset="-120"/>
      <p:regular r:id="rId45"/>
    </p:embeddedFont>
    <p:embeddedFont>
      <p:font typeface="台灣楷體" panose="02010604000101010101" pitchFamily="2" charset="-120"/>
      <p:regular r:id="rId46"/>
    </p:embeddedFont>
    <p:embeddedFont>
      <p:font typeface="微軟正黑體" panose="020B0604030504040204" pitchFamily="34" charset="-120"/>
      <p:regular r:id="rId47"/>
      <p:bold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4C0"/>
    <a:srgbClr val="93652D"/>
    <a:srgbClr val="F0C09F"/>
    <a:srgbClr val="FCB14E"/>
    <a:srgbClr val="DD72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756" y="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7411A-C1DC-4851-B026-A26E7A0F542A}" type="datetimeFigureOut">
              <a:rPr lang="zh-TW" altLang="en-US" smtClean="0"/>
              <a:t>2026/2/24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214D8-65C3-4AEF-AB73-EFF06304D9D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8202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0214D8-65C3-4AEF-AB73-EFF06304D9DE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9783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microsoft.com/office/2007/relationships/media" Target="../media/media4.mp3"/><Relationship Id="rId7" Type="http://schemas.openxmlformats.org/officeDocument/2006/relationships/image" Target="../media/image1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.png"/><Relationship Id="rId4" Type="http://schemas.openxmlformats.org/officeDocument/2006/relationships/audio" Target="../media/media4.mp3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microsoft.com/office/2007/relationships/media" Target="../media/media6.mp3"/><Relationship Id="rId7" Type="http://schemas.openxmlformats.org/officeDocument/2006/relationships/image" Target="../media/image1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.png"/><Relationship Id="rId4" Type="http://schemas.openxmlformats.org/officeDocument/2006/relationships/audio" Target="../media/media6.mp3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14.png"/><Relationship Id="rId18" Type="http://schemas.openxmlformats.org/officeDocument/2006/relationships/hyperlink" Target="https://www.facebook.com/reel/449531701498245" TargetMode="External"/><Relationship Id="rId3" Type="http://schemas.microsoft.com/office/2007/relationships/media" Target="../media/media8.mp3"/><Relationship Id="rId7" Type="http://schemas.microsoft.com/office/2007/relationships/media" Target="../media/media10.mp3"/><Relationship Id="rId12" Type="http://schemas.openxmlformats.org/officeDocument/2006/relationships/image" Target="../media/image9.png"/><Relationship Id="rId17" Type="http://schemas.openxmlformats.org/officeDocument/2006/relationships/image" Target="../media/image16.png"/><Relationship Id="rId2" Type="http://schemas.openxmlformats.org/officeDocument/2006/relationships/audio" Target="../media/media7.mp3"/><Relationship Id="rId16" Type="http://schemas.openxmlformats.org/officeDocument/2006/relationships/image" Target="../media/image15.png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slideLayout" Target="../slideLayouts/slideLayout7.xml"/><Relationship Id="rId5" Type="http://schemas.microsoft.com/office/2007/relationships/media" Target="../media/media9.mp3"/><Relationship Id="rId15" Type="http://schemas.openxmlformats.org/officeDocument/2006/relationships/image" Target="../media/image11.svg"/><Relationship Id="rId10" Type="http://schemas.openxmlformats.org/officeDocument/2006/relationships/audio" Target="../media/media11.mp3"/><Relationship Id="rId19" Type="http://schemas.openxmlformats.org/officeDocument/2006/relationships/image" Target="../media/image5.png"/><Relationship Id="rId4" Type="http://schemas.openxmlformats.org/officeDocument/2006/relationships/audio" Target="../media/media8.mp3"/><Relationship Id="rId9" Type="http://schemas.microsoft.com/office/2007/relationships/media" Target="../media/media11.mp3"/><Relationship Id="rId1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microsoft.com/office/2007/relationships/media" Target="../media/media13.mp3"/><Relationship Id="rId7" Type="http://schemas.openxmlformats.org/officeDocument/2006/relationships/image" Target="../media/image10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.png"/><Relationship Id="rId4" Type="http://schemas.openxmlformats.org/officeDocument/2006/relationships/audio" Target="../media/media13.mp3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15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audio" Target="../media/media16.mp3"/><Relationship Id="rId11" Type="http://schemas.openxmlformats.org/officeDocument/2006/relationships/image" Target="../media/image18.png"/><Relationship Id="rId5" Type="http://schemas.microsoft.com/office/2007/relationships/media" Target="../media/media16.mp3"/><Relationship Id="rId10" Type="http://schemas.openxmlformats.org/officeDocument/2006/relationships/image" Target="../media/image11.svg"/><Relationship Id="rId4" Type="http://schemas.openxmlformats.org/officeDocument/2006/relationships/audio" Target="../media/media15.mp3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microsoft.com/office/2007/relationships/media" Target="../media/media18.mp3"/><Relationship Id="rId7" Type="http://schemas.openxmlformats.org/officeDocument/2006/relationships/image" Target="../media/image10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.png"/><Relationship Id="rId4" Type="http://schemas.openxmlformats.org/officeDocument/2006/relationships/audio" Target="../media/media18.mp3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instagram.com/reel/DL-EIl0y-az/?utm_source=ig_web_copy_link" TargetMode="External"/><Relationship Id="rId5" Type="http://schemas.openxmlformats.org/officeDocument/2006/relationships/hyperlink" Target="https://www.facebook.com/reel/762649940181893" TargetMode="External"/><Relationship Id="rId4" Type="http://schemas.openxmlformats.org/officeDocument/2006/relationships/image" Target="../media/image2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4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9.png"/><Relationship Id="rId3" Type="http://schemas.microsoft.com/office/2007/relationships/media" Target="../media/media21.mp3"/><Relationship Id="rId7" Type="http://schemas.openxmlformats.org/officeDocument/2006/relationships/image" Target="../media/image25.png"/><Relationship Id="rId12" Type="http://schemas.openxmlformats.org/officeDocument/2006/relationships/image" Target="../media/image28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11.sv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0.png"/><Relationship Id="rId10" Type="http://schemas.openxmlformats.org/officeDocument/2006/relationships/image" Target="../media/image10.png"/><Relationship Id="rId4" Type="http://schemas.openxmlformats.org/officeDocument/2006/relationships/audio" Target="../media/media21.mp3"/><Relationship Id="rId9" Type="http://schemas.openxmlformats.org/officeDocument/2006/relationships/image" Target="../media/image27.svg"/><Relationship Id="rId1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1.png"/><Relationship Id="rId3" Type="http://schemas.microsoft.com/office/2007/relationships/media" Target="../media/media23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1.svg"/><Relationship Id="rId2" Type="http://schemas.openxmlformats.org/officeDocument/2006/relationships/audio" Target="../media/media22.mp3"/><Relationship Id="rId16" Type="http://schemas.openxmlformats.org/officeDocument/2006/relationships/image" Target="../media/image30.png"/><Relationship Id="rId1" Type="http://schemas.microsoft.com/office/2007/relationships/media" Target="../media/media22.mp3"/><Relationship Id="rId6" Type="http://schemas.openxmlformats.org/officeDocument/2006/relationships/audio" Target="../media/media24.mp3"/><Relationship Id="rId11" Type="http://schemas.openxmlformats.org/officeDocument/2006/relationships/image" Target="../media/image10.png"/><Relationship Id="rId5" Type="http://schemas.microsoft.com/office/2007/relationships/media" Target="../media/media24.mp3"/><Relationship Id="rId15" Type="http://schemas.openxmlformats.org/officeDocument/2006/relationships/image" Target="../media/image5.png"/><Relationship Id="rId10" Type="http://schemas.openxmlformats.org/officeDocument/2006/relationships/image" Target="../media/image27.svg"/><Relationship Id="rId4" Type="http://schemas.openxmlformats.org/officeDocument/2006/relationships/audio" Target="../media/media23.mp3"/><Relationship Id="rId9" Type="http://schemas.openxmlformats.org/officeDocument/2006/relationships/image" Target="../media/image26.png"/><Relationship Id="rId1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8.mp3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11.svg"/><Relationship Id="rId3" Type="http://schemas.microsoft.com/office/2007/relationships/media" Target="../media/media26.mp3"/><Relationship Id="rId21" Type="http://schemas.openxmlformats.org/officeDocument/2006/relationships/image" Target="../media/image5.png"/><Relationship Id="rId7" Type="http://schemas.microsoft.com/office/2007/relationships/media" Target="../media/media28.mp3"/><Relationship Id="rId12" Type="http://schemas.openxmlformats.org/officeDocument/2006/relationships/audio" Target="../media/media30.mp3"/><Relationship Id="rId17" Type="http://schemas.openxmlformats.org/officeDocument/2006/relationships/image" Target="../media/image10.png"/><Relationship Id="rId2" Type="http://schemas.openxmlformats.org/officeDocument/2006/relationships/audio" Target="../media/media25.mp3"/><Relationship Id="rId16" Type="http://schemas.openxmlformats.org/officeDocument/2006/relationships/image" Target="../media/image27.svg"/><Relationship Id="rId20" Type="http://schemas.openxmlformats.org/officeDocument/2006/relationships/image" Target="../media/image29.png"/><Relationship Id="rId1" Type="http://schemas.microsoft.com/office/2007/relationships/media" Target="../media/media25.mp3"/><Relationship Id="rId6" Type="http://schemas.openxmlformats.org/officeDocument/2006/relationships/audio" Target="../media/media27.mp3"/><Relationship Id="rId11" Type="http://schemas.microsoft.com/office/2007/relationships/media" Target="../media/media30.mp3"/><Relationship Id="rId5" Type="http://schemas.microsoft.com/office/2007/relationships/media" Target="../media/media27.mp3"/><Relationship Id="rId15" Type="http://schemas.openxmlformats.org/officeDocument/2006/relationships/image" Target="../media/image26.png"/><Relationship Id="rId10" Type="http://schemas.openxmlformats.org/officeDocument/2006/relationships/audio" Target="../media/media29.mp3"/><Relationship Id="rId19" Type="http://schemas.openxmlformats.org/officeDocument/2006/relationships/image" Target="../media/image32.png"/><Relationship Id="rId4" Type="http://schemas.openxmlformats.org/officeDocument/2006/relationships/audio" Target="../media/media26.mp3"/><Relationship Id="rId9" Type="http://schemas.microsoft.com/office/2007/relationships/media" Target="../media/media29.mp3"/><Relationship Id="rId14" Type="http://schemas.openxmlformats.org/officeDocument/2006/relationships/image" Target="../media/image25.png"/><Relationship Id="rId22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6" Type="http://schemas.openxmlformats.org/officeDocument/2006/relationships/image" Target="../media/image3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microsoft.com/office/2007/relationships/media" Target="../media/media33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audio" Target="../media/media32.mp3"/><Relationship Id="rId16" Type="http://schemas.openxmlformats.org/officeDocument/2006/relationships/image" Target="../media/image41.svg"/><Relationship Id="rId20" Type="http://schemas.openxmlformats.org/officeDocument/2006/relationships/image" Target="../media/image45.svg"/><Relationship Id="rId1" Type="http://schemas.microsoft.com/office/2007/relationships/media" Target="../media/media32.mp3"/><Relationship Id="rId6" Type="http://schemas.openxmlformats.org/officeDocument/2006/relationships/audio" Target="../media/media34.mp3"/><Relationship Id="rId11" Type="http://schemas.openxmlformats.org/officeDocument/2006/relationships/image" Target="../media/image5.png"/><Relationship Id="rId5" Type="http://schemas.microsoft.com/office/2007/relationships/media" Target="../media/media34.mp3"/><Relationship Id="rId15" Type="http://schemas.openxmlformats.org/officeDocument/2006/relationships/image" Target="../media/image40.png"/><Relationship Id="rId10" Type="http://schemas.openxmlformats.org/officeDocument/2006/relationships/image" Target="../media/image36.svg"/><Relationship Id="rId19" Type="http://schemas.openxmlformats.org/officeDocument/2006/relationships/image" Target="../media/image44.png"/><Relationship Id="rId4" Type="http://schemas.openxmlformats.org/officeDocument/2006/relationships/audio" Target="../media/media33.mp3"/><Relationship Id="rId9" Type="http://schemas.openxmlformats.org/officeDocument/2006/relationships/image" Target="../media/image35.png"/><Relationship Id="rId14" Type="http://schemas.openxmlformats.org/officeDocument/2006/relationships/image" Target="../media/image39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38.mp3"/><Relationship Id="rId13" Type="http://schemas.openxmlformats.org/officeDocument/2006/relationships/image" Target="../media/image35.png"/><Relationship Id="rId18" Type="http://schemas.openxmlformats.org/officeDocument/2006/relationships/image" Target="../media/image39.svg"/><Relationship Id="rId3" Type="http://schemas.microsoft.com/office/2007/relationships/media" Target="../media/media36.mp3"/><Relationship Id="rId21" Type="http://schemas.openxmlformats.org/officeDocument/2006/relationships/image" Target="../media/image46.png"/><Relationship Id="rId7" Type="http://schemas.microsoft.com/office/2007/relationships/media" Target="../media/media38.mp3"/><Relationship Id="rId12" Type="http://schemas.openxmlformats.org/officeDocument/2006/relationships/image" Target="../media/image34.png"/><Relationship Id="rId17" Type="http://schemas.openxmlformats.org/officeDocument/2006/relationships/image" Target="../media/image38.png"/><Relationship Id="rId2" Type="http://schemas.openxmlformats.org/officeDocument/2006/relationships/audio" Target="../media/media35.mp3"/><Relationship Id="rId16" Type="http://schemas.openxmlformats.org/officeDocument/2006/relationships/image" Target="../media/image37.png"/><Relationship Id="rId20" Type="http://schemas.openxmlformats.org/officeDocument/2006/relationships/image" Target="../media/image41.svg"/><Relationship Id="rId1" Type="http://schemas.microsoft.com/office/2007/relationships/media" Target="../media/media35.mp3"/><Relationship Id="rId6" Type="http://schemas.openxmlformats.org/officeDocument/2006/relationships/audio" Target="../media/media37.mp3"/><Relationship Id="rId11" Type="http://schemas.openxmlformats.org/officeDocument/2006/relationships/slideLayout" Target="../slideLayouts/slideLayout7.xml"/><Relationship Id="rId24" Type="http://schemas.openxmlformats.org/officeDocument/2006/relationships/image" Target="../media/image45.svg"/><Relationship Id="rId5" Type="http://schemas.microsoft.com/office/2007/relationships/media" Target="../media/media37.mp3"/><Relationship Id="rId15" Type="http://schemas.openxmlformats.org/officeDocument/2006/relationships/image" Target="../media/image5.png"/><Relationship Id="rId23" Type="http://schemas.openxmlformats.org/officeDocument/2006/relationships/image" Target="../media/image44.png"/><Relationship Id="rId10" Type="http://schemas.openxmlformats.org/officeDocument/2006/relationships/audio" Target="../media/media39.mp3"/><Relationship Id="rId19" Type="http://schemas.openxmlformats.org/officeDocument/2006/relationships/image" Target="../media/image40.png"/><Relationship Id="rId4" Type="http://schemas.openxmlformats.org/officeDocument/2006/relationships/audio" Target="../media/media36.mp3"/><Relationship Id="rId9" Type="http://schemas.microsoft.com/office/2007/relationships/media" Target="../media/media39.mp3"/><Relationship Id="rId14" Type="http://schemas.openxmlformats.org/officeDocument/2006/relationships/image" Target="../media/image36.svg"/><Relationship Id="rId22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svg"/><Relationship Id="rId18" Type="http://schemas.openxmlformats.org/officeDocument/2006/relationships/image" Target="../media/image44.png"/><Relationship Id="rId3" Type="http://schemas.microsoft.com/office/2007/relationships/media" Target="../media/media38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8.png"/><Relationship Id="rId17" Type="http://schemas.openxmlformats.org/officeDocument/2006/relationships/image" Target="../media/image49.png"/><Relationship Id="rId2" Type="http://schemas.openxmlformats.org/officeDocument/2006/relationships/audio" Target="../media/media40.mp3"/><Relationship Id="rId16" Type="http://schemas.openxmlformats.org/officeDocument/2006/relationships/image" Target="../media/image48.png"/><Relationship Id="rId1" Type="http://schemas.microsoft.com/office/2007/relationships/media" Target="../media/media40.mp3"/><Relationship Id="rId6" Type="http://schemas.openxmlformats.org/officeDocument/2006/relationships/audio" Target="../media/media41.mp3"/><Relationship Id="rId11" Type="http://schemas.openxmlformats.org/officeDocument/2006/relationships/image" Target="../media/image5.png"/><Relationship Id="rId5" Type="http://schemas.microsoft.com/office/2007/relationships/media" Target="../media/media41.mp3"/><Relationship Id="rId15" Type="http://schemas.openxmlformats.org/officeDocument/2006/relationships/image" Target="../media/image41.svg"/><Relationship Id="rId10" Type="http://schemas.openxmlformats.org/officeDocument/2006/relationships/image" Target="../media/image36.svg"/><Relationship Id="rId19" Type="http://schemas.openxmlformats.org/officeDocument/2006/relationships/image" Target="../media/image45.svg"/><Relationship Id="rId4" Type="http://schemas.openxmlformats.org/officeDocument/2006/relationships/audio" Target="../media/media38.mp3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svg"/><Relationship Id="rId18" Type="http://schemas.openxmlformats.org/officeDocument/2006/relationships/image" Target="../media/image44.png"/><Relationship Id="rId3" Type="http://schemas.microsoft.com/office/2007/relationships/media" Target="../media/media38.mp3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8.png"/><Relationship Id="rId17" Type="http://schemas.openxmlformats.org/officeDocument/2006/relationships/image" Target="../media/image51.png"/><Relationship Id="rId2" Type="http://schemas.openxmlformats.org/officeDocument/2006/relationships/audio" Target="../media/media40.mp3"/><Relationship Id="rId16" Type="http://schemas.openxmlformats.org/officeDocument/2006/relationships/image" Target="../media/image50.png"/><Relationship Id="rId1" Type="http://schemas.microsoft.com/office/2007/relationships/media" Target="../media/media40.mp3"/><Relationship Id="rId6" Type="http://schemas.openxmlformats.org/officeDocument/2006/relationships/audio" Target="../media/media42.mp3"/><Relationship Id="rId11" Type="http://schemas.openxmlformats.org/officeDocument/2006/relationships/image" Target="../media/image5.png"/><Relationship Id="rId5" Type="http://schemas.microsoft.com/office/2007/relationships/media" Target="../media/media42.mp3"/><Relationship Id="rId15" Type="http://schemas.openxmlformats.org/officeDocument/2006/relationships/image" Target="../media/image41.svg"/><Relationship Id="rId10" Type="http://schemas.openxmlformats.org/officeDocument/2006/relationships/image" Target="../media/image36.svg"/><Relationship Id="rId19" Type="http://schemas.openxmlformats.org/officeDocument/2006/relationships/image" Target="../media/image45.svg"/><Relationship Id="rId4" Type="http://schemas.openxmlformats.org/officeDocument/2006/relationships/audio" Target="../media/media38.mp3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46.mp3"/><Relationship Id="rId13" Type="http://schemas.openxmlformats.org/officeDocument/2006/relationships/image" Target="../media/image35.png"/><Relationship Id="rId18" Type="http://schemas.openxmlformats.org/officeDocument/2006/relationships/image" Target="../media/image39.svg"/><Relationship Id="rId3" Type="http://schemas.microsoft.com/office/2007/relationships/media" Target="../media/media44.mp3"/><Relationship Id="rId21" Type="http://schemas.openxmlformats.org/officeDocument/2006/relationships/image" Target="../media/image52.png"/><Relationship Id="rId7" Type="http://schemas.microsoft.com/office/2007/relationships/media" Target="../media/media46.mp3"/><Relationship Id="rId12" Type="http://schemas.openxmlformats.org/officeDocument/2006/relationships/image" Target="../media/image34.png"/><Relationship Id="rId17" Type="http://schemas.openxmlformats.org/officeDocument/2006/relationships/image" Target="../media/image38.png"/><Relationship Id="rId2" Type="http://schemas.openxmlformats.org/officeDocument/2006/relationships/audio" Target="../media/media43.mp3"/><Relationship Id="rId16" Type="http://schemas.openxmlformats.org/officeDocument/2006/relationships/image" Target="../media/image37.png"/><Relationship Id="rId20" Type="http://schemas.openxmlformats.org/officeDocument/2006/relationships/image" Target="../media/image41.svg"/><Relationship Id="rId1" Type="http://schemas.microsoft.com/office/2007/relationships/media" Target="../media/media43.mp3"/><Relationship Id="rId6" Type="http://schemas.openxmlformats.org/officeDocument/2006/relationships/audio" Target="../media/media45.mp3"/><Relationship Id="rId11" Type="http://schemas.openxmlformats.org/officeDocument/2006/relationships/slideLayout" Target="../slideLayouts/slideLayout7.xml"/><Relationship Id="rId24" Type="http://schemas.openxmlformats.org/officeDocument/2006/relationships/image" Target="../media/image45.svg"/><Relationship Id="rId5" Type="http://schemas.microsoft.com/office/2007/relationships/media" Target="../media/media45.mp3"/><Relationship Id="rId15" Type="http://schemas.openxmlformats.org/officeDocument/2006/relationships/image" Target="../media/image5.png"/><Relationship Id="rId23" Type="http://schemas.openxmlformats.org/officeDocument/2006/relationships/image" Target="../media/image44.png"/><Relationship Id="rId10" Type="http://schemas.openxmlformats.org/officeDocument/2006/relationships/audio" Target="../media/media47.mp3"/><Relationship Id="rId19" Type="http://schemas.openxmlformats.org/officeDocument/2006/relationships/image" Target="../media/image40.png"/><Relationship Id="rId4" Type="http://schemas.openxmlformats.org/officeDocument/2006/relationships/audio" Target="../media/media44.mp3"/><Relationship Id="rId9" Type="http://schemas.microsoft.com/office/2007/relationships/media" Target="../media/media47.mp3"/><Relationship Id="rId14" Type="http://schemas.openxmlformats.org/officeDocument/2006/relationships/image" Target="../media/image36.svg"/><Relationship Id="rId22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13" Type="http://schemas.openxmlformats.org/officeDocument/2006/relationships/image" Target="../media/image40.png"/><Relationship Id="rId18" Type="http://schemas.openxmlformats.org/officeDocument/2006/relationships/image" Target="../media/image45.svg"/><Relationship Id="rId3" Type="http://schemas.microsoft.com/office/2007/relationships/media" Target="../media/media49.mp3"/><Relationship Id="rId7" Type="http://schemas.openxmlformats.org/officeDocument/2006/relationships/image" Target="../media/image35.png"/><Relationship Id="rId12" Type="http://schemas.openxmlformats.org/officeDocument/2006/relationships/image" Target="../media/image39.svg"/><Relationship Id="rId17" Type="http://schemas.openxmlformats.org/officeDocument/2006/relationships/image" Target="../media/image44.png"/><Relationship Id="rId2" Type="http://schemas.openxmlformats.org/officeDocument/2006/relationships/audio" Target="../media/media48.mp3"/><Relationship Id="rId16" Type="http://schemas.openxmlformats.org/officeDocument/2006/relationships/image" Target="../media/image55.png"/><Relationship Id="rId1" Type="http://schemas.microsoft.com/office/2007/relationships/media" Target="../media/media48.mp3"/><Relationship Id="rId6" Type="http://schemas.openxmlformats.org/officeDocument/2006/relationships/image" Target="../media/image34.png"/><Relationship Id="rId11" Type="http://schemas.openxmlformats.org/officeDocument/2006/relationships/image" Target="../media/image38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54.png"/><Relationship Id="rId10" Type="http://schemas.openxmlformats.org/officeDocument/2006/relationships/image" Target="../media/image37.png"/><Relationship Id="rId4" Type="http://schemas.openxmlformats.org/officeDocument/2006/relationships/audio" Target="../media/media49.mp3"/><Relationship Id="rId9" Type="http://schemas.openxmlformats.org/officeDocument/2006/relationships/image" Target="../media/image5.png"/><Relationship Id="rId14" Type="http://schemas.openxmlformats.org/officeDocument/2006/relationships/image" Target="../media/image41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slide" Target="slide38.xml"/><Relationship Id="rId5" Type="http://schemas.openxmlformats.org/officeDocument/2006/relationships/hyperlink" Target="https://www.facebook.com/share/r/1C5USqg98y/" TargetMode="External"/><Relationship Id="rId4" Type="http://schemas.openxmlformats.org/officeDocument/2006/relationships/image" Target="../media/image21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50.mp3"/><Relationship Id="rId1" Type="http://schemas.microsoft.com/office/2007/relationships/media" Target="../media/media50.mp3"/><Relationship Id="rId6" Type="http://schemas.openxmlformats.org/officeDocument/2006/relationships/image" Target="../media/image56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1.mp3"/><Relationship Id="rId1" Type="http://schemas.microsoft.com/office/2007/relationships/media" Target="../media/media51.mp3"/><Relationship Id="rId6" Type="http://schemas.openxmlformats.org/officeDocument/2006/relationships/image" Target="../media/image37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1.png"/><Relationship Id="rId2" Type="http://schemas.openxmlformats.org/officeDocument/2006/relationships/audio" Target="../media/media52.mp3"/><Relationship Id="rId1" Type="http://schemas.microsoft.com/office/2007/relationships/media" Target="../media/media52.mp3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7.png"/><Relationship Id="rId9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3.mp3"/><Relationship Id="rId1" Type="http://schemas.microsoft.com/office/2007/relationships/media" Target="../media/media53.mp3"/><Relationship Id="rId6" Type="http://schemas.openxmlformats.org/officeDocument/2006/relationships/image" Target="../media/image37.png"/><Relationship Id="rId5" Type="http://schemas.openxmlformats.org/officeDocument/2006/relationships/image" Target="../media/image63.png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4.mp3"/><Relationship Id="rId1" Type="http://schemas.microsoft.com/office/2007/relationships/media" Target="../media/media54.mp3"/><Relationship Id="rId6" Type="http://schemas.openxmlformats.org/officeDocument/2006/relationships/image" Target="../media/image37.png"/><Relationship Id="rId5" Type="http://schemas.openxmlformats.org/officeDocument/2006/relationships/image" Target="../media/image64.png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5.mp3"/><Relationship Id="rId1" Type="http://schemas.microsoft.com/office/2007/relationships/media" Target="../media/media55.mp3"/><Relationship Id="rId6" Type="http://schemas.openxmlformats.org/officeDocument/2006/relationships/image" Target="../media/image37.png"/><Relationship Id="rId5" Type="http://schemas.openxmlformats.org/officeDocument/2006/relationships/image" Target="../media/image65.png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6.mp3"/><Relationship Id="rId1" Type="http://schemas.microsoft.com/office/2007/relationships/media" Target="../media/media56.mp3"/><Relationship Id="rId6" Type="http://schemas.openxmlformats.org/officeDocument/2006/relationships/image" Target="../media/image37.png"/><Relationship Id="rId5" Type="http://schemas.openxmlformats.org/officeDocument/2006/relationships/image" Target="../media/image66.png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57.mp3"/><Relationship Id="rId1" Type="http://schemas.microsoft.com/office/2007/relationships/media" Target="../media/media57.mp3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13" Type="http://schemas.openxmlformats.org/officeDocument/2006/relationships/image" Target="../media/image74.png"/><Relationship Id="rId3" Type="http://schemas.microsoft.com/office/2007/relationships/media" Target="../media/media59.mp3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audio" Target="../media/media58.mp3"/><Relationship Id="rId1" Type="http://schemas.microsoft.com/office/2007/relationships/media" Target="../media/media58.mp3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1.svg"/><Relationship Id="rId4" Type="http://schemas.openxmlformats.org/officeDocument/2006/relationships/audio" Target="../media/media59.mp3"/><Relationship Id="rId9" Type="http://schemas.openxmlformats.org/officeDocument/2006/relationships/image" Target="../media/image70.png"/><Relationship Id="rId1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microsoft.com/office/2007/relationships/media" Target="../media/media61.mp3"/><Relationship Id="rId7" Type="http://schemas.openxmlformats.org/officeDocument/2006/relationships/image" Target="../media/image68.png"/><Relationship Id="rId2" Type="http://schemas.openxmlformats.org/officeDocument/2006/relationships/audio" Target="../media/media60.mp3"/><Relationship Id="rId1" Type="http://schemas.microsoft.com/office/2007/relationships/media" Target="../media/media60.mp3"/><Relationship Id="rId6" Type="http://schemas.openxmlformats.org/officeDocument/2006/relationships/image" Target="../media/image67.png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5.png"/><Relationship Id="rId4" Type="http://schemas.openxmlformats.org/officeDocument/2006/relationships/audio" Target="../media/media61.mp3"/><Relationship Id="rId9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microsoft.com/office/2007/relationships/media" Target="../media/media63.mp3"/><Relationship Id="rId7" Type="http://schemas.openxmlformats.org/officeDocument/2006/relationships/image" Target="../media/image68.png"/><Relationship Id="rId2" Type="http://schemas.openxmlformats.org/officeDocument/2006/relationships/audio" Target="../media/media62.mp3"/><Relationship Id="rId1" Type="http://schemas.microsoft.com/office/2007/relationships/media" Target="../media/media62.mp3"/><Relationship Id="rId6" Type="http://schemas.openxmlformats.org/officeDocument/2006/relationships/image" Target="../media/image67.png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7.png"/><Relationship Id="rId4" Type="http://schemas.openxmlformats.org/officeDocument/2006/relationships/audio" Target="../media/media63.mp3"/><Relationship Id="rId9" Type="http://schemas.openxmlformats.org/officeDocument/2006/relationships/image" Target="../media/image7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6.emf"/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www.facebook.com/lilicocoTong" TargetMode="External"/><Relationship Id="rId12" Type="http://schemas.openxmlformats.org/officeDocument/2006/relationships/image" Target="../media/image82.png"/><Relationship Id="rId2" Type="http://schemas.openxmlformats.org/officeDocument/2006/relationships/audio" Target="../media/media64.mp3"/><Relationship Id="rId1" Type="http://schemas.microsoft.com/office/2007/relationships/media" Target="../media/media64.mp3"/><Relationship Id="rId6" Type="http://schemas.openxmlformats.org/officeDocument/2006/relationships/image" Target="../media/image37.png"/><Relationship Id="rId11" Type="http://schemas.openxmlformats.org/officeDocument/2006/relationships/hyperlink" Target="https://youtube.com/@lilicocotong?si=5dl18k-YOTRLNr8Z" TargetMode="External"/><Relationship Id="rId5" Type="http://schemas.openxmlformats.org/officeDocument/2006/relationships/image" Target="../media/image79.png"/><Relationship Id="rId10" Type="http://schemas.openxmlformats.org/officeDocument/2006/relationships/image" Target="../media/image81.png"/><Relationship Id="rId4" Type="http://schemas.openxmlformats.org/officeDocument/2006/relationships/image" Target="../media/image78.png"/><Relationship Id="rId9" Type="http://schemas.openxmlformats.org/officeDocument/2006/relationships/hyperlink" Target="https://www.instagram.com/lilicoco_tong?igsh=bHdmYjhsenc4d2dq" TargetMode="External"/><Relationship Id="rId14" Type="http://schemas.openxmlformats.org/officeDocument/2006/relationships/image" Target="../media/image8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7JzYguOt3-c?feature=oembed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0oGQ0rShRhY?feature=oembed" TargetMode="External"/><Relationship Id="rId5" Type="http://schemas.openxmlformats.org/officeDocument/2006/relationships/image" Target="../media/image86.png"/><Relationship Id="rId4" Type="http://schemas.openxmlformats.org/officeDocument/2006/relationships/slide" Target="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C1BA1A-5DD1-B0E2-BE32-ECD19A1B3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04CEAECE-8940-0544-146A-FB47062BDD42}"/>
              </a:ext>
            </a:extLst>
          </p:cNvPr>
          <p:cNvSpPr txBox="1"/>
          <p:nvPr/>
        </p:nvSpPr>
        <p:spPr>
          <a:xfrm>
            <a:off x="1371600" y="2846075"/>
            <a:ext cx="12542023" cy="2477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13"/>
              </a:lnSpc>
            </a:pPr>
            <a:r>
              <a:rPr lang="en-US" sz="17000" spc="600" dirty="0" err="1">
                <a:ln>
                  <a:solidFill>
                    <a:schemeClr val="tx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果子我上愛</a:t>
            </a:r>
            <a:endParaRPr lang="en-US" sz="17000" spc="600" dirty="0">
              <a:ln>
                <a:solidFill>
                  <a:schemeClr val="tx1"/>
                </a:solidFill>
              </a:ln>
              <a:solidFill>
                <a:srgbClr val="93652D"/>
              </a:solidFill>
              <a:latin typeface="可畫漫畫標題-繁"/>
              <a:ea typeface="可畫漫畫標題-繁"/>
              <a:cs typeface="可畫漫畫標題-繁"/>
              <a:sym typeface="可畫漫畫標題-繁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4E326784-FF2B-BB1A-9E5D-6D2D7DFC7165}"/>
              </a:ext>
            </a:extLst>
          </p:cNvPr>
          <p:cNvSpPr txBox="1"/>
          <p:nvPr/>
        </p:nvSpPr>
        <p:spPr>
          <a:xfrm>
            <a:off x="1676400" y="5047295"/>
            <a:ext cx="9814930" cy="7554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349"/>
              </a:lnSpc>
            </a:pPr>
            <a:r>
              <a:rPr lang="en-US" sz="4535" dirty="0" err="1">
                <a:solidFill>
                  <a:srgbClr val="000000"/>
                </a:solidFill>
                <a:latin typeface="GenSenRounded TW"/>
                <a:ea typeface="GenSenRounded TW"/>
                <a:cs typeface="GenSenRounded TW"/>
                <a:sym typeface="GenSenRounded TW"/>
              </a:rPr>
              <a:t>Kué-tsí</a:t>
            </a:r>
            <a:r>
              <a:rPr lang="en-US" sz="4535" dirty="0">
                <a:solidFill>
                  <a:srgbClr val="000000"/>
                </a:solidFill>
                <a:latin typeface="GenSenRounded TW"/>
                <a:ea typeface="GenSenRounded TW"/>
                <a:cs typeface="GenSenRounded TW"/>
                <a:sym typeface="GenSenRounded TW"/>
              </a:rPr>
              <a:t> </a:t>
            </a:r>
            <a:r>
              <a:rPr lang="en-US" sz="4535" dirty="0" err="1">
                <a:solidFill>
                  <a:srgbClr val="000000"/>
                </a:solidFill>
                <a:latin typeface="GenSenRounded TW"/>
                <a:ea typeface="GenSenRounded TW"/>
                <a:cs typeface="GenSenRounded TW"/>
                <a:sym typeface="GenSenRounded TW"/>
              </a:rPr>
              <a:t>Guá</a:t>
            </a:r>
            <a:r>
              <a:rPr lang="en-US" sz="4535" dirty="0">
                <a:solidFill>
                  <a:srgbClr val="000000"/>
                </a:solidFill>
                <a:latin typeface="GenSenRounded TW"/>
                <a:ea typeface="GenSenRounded TW"/>
                <a:cs typeface="GenSenRounded TW"/>
                <a:sym typeface="GenSenRounded TW"/>
              </a:rPr>
              <a:t> </a:t>
            </a:r>
            <a:r>
              <a:rPr lang="en-US" sz="4535" dirty="0" err="1">
                <a:solidFill>
                  <a:srgbClr val="000000"/>
                </a:solidFill>
                <a:latin typeface="GenSenRounded TW"/>
                <a:ea typeface="GenSenRounded TW"/>
                <a:cs typeface="GenSenRounded TW"/>
                <a:sym typeface="GenSenRounded TW"/>
              </a:rPr>
              <a:t>Siōng</a:t>
            </a:r>
            <a:r>
              <a:rPr lang="en-US" sz="4535" dirty="0">
                <a:solidFill>
                  <a:srgbClr val="000000"/>
                </a:solidFill>
                <a:latin typeface="GenSenRounded TW"/>
                <a:ea typeface="GenSenRounded TW"/>
                <a:cs typeface="GenSenRounded TW"/>
                <a:sym typeface="GenSenRounded TW"/>
              </a:rPr>
              <a:t> </a:t>
            </a:r>
            <a:r>
              <a:rPr lang="en-US" sz="4535" dirty="0" err="1">
                <a:solidFill>
                  <a:srgbClr val="000000"/>
                </a:solidFill>
                <a:latin typeface="GenSenRounded TW"/>
                <a:ea typeface="GenSenRounded TW"/>
                <a:cs typeface="GenSenRounded TW"/>
                <a:sym typeface="GenSenRounded TW"/>
              </a:rPr>
              <a:t>Ài</a:t>
            </a:r>
            <a:endParaRPr lang="en-US" sz="4535" dirty="0">
              <a:solidFill>
                <a:srgbClr val="000000"/>
              </a:solidFill>
              <a:latin typeface="GenSenRounded TW"/>
              <a:ea typeface="GenSenRounded TW"/>
              <a:cs typeface="GenSenRounded TW"/>
              <a:sym typeface="GenSenRounded TW"/>
            </a:endParaRPr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50407F32-4DAE-2BD5-CC69-BFC1BBED1989}"/>
              </a:ext>
            </a:extLst>
          </p:cNvPr>
          <p:cNvGrpSpPr/>
          <p:nvPr/>
        </p:nvGrpSpPr>
        <p:grpSpPr>
          <a:xfrm>
            <a:off x="-762001" y="8389406"/>
            <a:ext cx="19735801" cy="3071965"/>
            <a:chOff x="-2788380" y="8389406"/>
            <a:chExt cx="24382137" cy="3795188"/>
          </a:xfrm>
        </p:grpSpPr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1C030B68-6DA7-7DB8-4761-61DDE14F9749}"/>
                </a:ext>
              </a:extLst>
            </p:cNvPr>
            <p:cNvSpPr/>
            <p:nvPr/>
          </p:nvSpPr>
          <p:spPr>
            <a:xfrm>
              <a:off x="-2788380" y="8389406"/>
              <a:ext cx="14667395" cy="3795188"/>
            </a:xfrm>
            <a:custGeom>
              <a:avLst/>
              <a:gdLst/>
              <a:ahLst/>
              <a:cxnLst/>
              <a:rect l="l" t="t" r="r" b="b"/>
              <a:pathLst>
                <a:path w="14667395" h="3795188">
                  <a:moveTo>
                    <a:pt x="0" y="0"/>
                  </a:moveTo>
                  <a:lnTo>
                    <a:pt x="14667395" y="0"/>
                  </a:lnTo>
                  <a:lnTo>
                    <a:pt x="14667395" y="3795188"/>
                  </a:lnTo>
                  <a:lnTo>
                    <a:pt x="0" y="3795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D7664760-BB70-9712-5CE8-429A383BC35A}"/>
                </a:ext>
              </a:extLst>
            </p:cNvPr>
            <p:cNvSpPr/>
            <p:nvPr/>
          </p:nvSpPr>
          <p:spPr>
            <a:xfrm>
              <a:off x="6926362" y="8389406"/>
              <a:ext cx="14667395" cy="3795188"/>
            </a:xfrm>
            <a:custGeom>
              <a:avLst/>
              <a:gdLst/>
              <a:ahLst/>
              <a:cxnLst/>
              <a:rect l="l" t="t" r="r" b="b"/>
              <a:pathLst>
                <a:path w="14667395" h="3795188">
                  <a:moveTo>
                    <a:pt x="0" y="0"/>
                  </a:moveTo>
                  <a:lnTo>
                    <a:pt x="14667395" y="0"/>
                  </a:lnTo>
                  <a:lnTo>
                    <a:pt x="14667395" y="3795188"/>
                  </a:lnTo>
                  <a:lnTo>
                    <a:pt x="0" y="3795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38D14511-6D7F-5B03-93EF-00DD6B7D6334}"/>
              </a:ext>
            </a:extLst>
          </p:cNvPr>
          <p:cNvSpPr/>
          <p:nvPr/>
        </p:nvSpPr>
        <p:spPr>
          <a:xfrm>
            <a:off x="8991600" y="6446891"/>
            <a:ext cx="3289708" cy="3088213"/>
          </a:xfrm>
          <a:custGeom>
            <a:avLst/>
            <a:gdLst/>
            <a:ahLst/>
            <a:cxnLst/>
            <a:rect l="l" t="t" r="r" b="b"/>
            <a:pathLst>
              <a:path w="4351029" h="4084528">
                <a:moveTo>
                  <a:pt x="0" y="0"/>
                </a:moveTo>
                <a:lnTo>
                  <a:pt x="4351028" y="0"/>
                </a:lnTo>
                <a:lnTo>
                  <a:pt x="4351028" y="4084528"/>
                </a:lnTo>
                <a:lnTo>
                  <a:pt x="0" y="408452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A5BFC47-4343-89E0-6716-B99FB757EB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257" y="1181100"/>
            <a:ext cx="6096000" cy="9753600"/>
          </a:xfrm>
          <a:prstGeom prst="rect">
            <a:avLst/>
          </a:prstGeom>
        </p:spPr>
      </p:pic>
      <p:pic>
        <p:nvPicPr>
          <p:cNvPr id="3" name="封面">
            <a:hlinkClick r:id="" action="ppaction://media"/>
            <a:extLst>
              <a:ext uri="{FF2B5EF4-FFF2-40B4-BE49-F238E27FC236}">
                <a16:creationId xmlns:a16="http://schemas.microsoft.com/office/drawing/2014/main" id="{6599B9C8-3C1F-061F-E587-0A5273A0AE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3688949"/>
            <a:ext cx="648000" cy="64800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09AF7B29-4920-2BBE-CB85-A01487AF4C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35400" y="1028700"/>
            <a:ext cx="865535" cy="87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13178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6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群組 15">
            <a:extLst>
              <a:ext uri="{FF2B5EF4-FFF2-40B4-BE49-F238E27FC236}">
                <a16:creationId xmlns:a16="http://schemas.microsoft.com/office/drawing/2014/main" id="{5B8777FC-666C-0557-B27C-6E5B706335E1}"/>
              </a:ext>
            </a:extLst>
          </p:cNvPr>
          <p:cNvGrpSpPr/>
          <p:nvPr/>
        </p:nvGrpSpPr>
        <p:grpSpPr>
          <a:xfrm>
            <a:off x="-762001" y="8389406"/>
            <a:ext cx="19735801" cy="3071965"/>
            <a:chOff x="-2788380" y="8389406"/>
            <a:chExt cx="24382137" cy="3795188"/>
          </a:xfrm>
        </p:grpSpPr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5B8B7254-4327-4BC1-6D14-7E11B7BF626A}"/>
                </a:ext>
              </a:extLst>
            </p:cNvPr>
            <p:cNvSpPr/>
            <p:nvPr/>
          </p:nvSpPr>
          <p:spPr>
            <a:xfrm>
              <a:off x="-2788380" y="8389406"/>
              <a:ext cx="14667395" cy="3795188"/>
            </a:xfrm>
            <a:custGeom>
              <a:avLst/>
              <a:gdLst/>
              <a:ahLst/>
              <a:cxnLst/>
              <a:rect l="l" t="t" r="r" b="b"/>
              <a:pathLst>
                <a:path w="14667395" h="3795188">
                  <a:moveTo>
                    <a:pt x="0" y="0"/>
                  </a:moveTo>
                  <a:lnTo>
                    <a:pt x="14667395" y="0"/>
                  </a:lnTo>
                  <a:lnTo>
                    <a:pt x="14667395" y="3795188"/>
                  </a:lnTo>
                  <a:lnTo>
                    <a:pt x="0" y="3795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2321CE8-635B-C4A6-99D8-BB48415464B8}"/>
                </a:ext>
              </a:extLst>
            </p:cNvPr>
            <p:cNvSpPr/>
            <p:nvPr/>
          </p:nvSpPr>
          <p:spPr>
            <a:xfrm>
              <a:off x="6926362" y="8389406"/>
              <a:ext cx="14667395" cy="3795188"/>
            </a:xfrm>
            <a:custGeom>
              <a:avLst/>
              <a:gdLst/>
              <a:ahLst/>
              <a:cxnLst/>
              <a:rect l="l" t="t" r="r" b="b"/>
              <a:pathLst>
                <a:path w="14667395" h="3795188">
                  <a:moveTo>
                    <a:pt x="0" y="0"/>
                  </a:moveTo>
                  <a:lnTo>
                    <a:pt x="14667395" y="0"/>
                  </a:lnTo>
                  <a:lnTo>
                    <a:pt x="14667395" y="3795188"/>
                  </a:lnTo>
                  <a:lnTo>
                    <a:pt x="0" y="3795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863481" y="4525904"/>
            <a:ext cx="10031067" cy="839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6"/>
              </a:lnSpc>
            </a:pPr>
            <a:r>
              <a:rPr lang="en-US" sz="5104" dirty="0">
                <a:solidFill>
                  <a:srgbClr val="000000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  <a:sym typeface="Childos Arabic"/>
              </a:rPr>
              <a:t>(</a:t>
            </a:r>
            <a:r>
              <a:rPr lang="en-US" sz="5104" dirty="0" err="1">
                <a:solidFill>
                  <a:srgbClr val="000000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  <a:sym typeface="Childos Arabic"/>
              </a:rPr>
              <a:t>當然毋是王梨、西瓜遮簡單</a:t>
            </a:r>
            <a:r>
              <a:rPr lang="en-US" sz="5104" dirty="0">
                <a:solidFill>
                  <a:srgbClr val="000000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  <a:sym typeface="Childos Arabic"/>
              </a:rPr>
              <a:t> XD)</a:t>
            </a:r>
          </a:p>
        </p:txBody>
      </p:sp>
      <p:sp>
        <p:nvSpPr>
          <p:cNvPr id="5" name="Freeform 5"/>
          <p:cNvSpPr>
            <a:spLocks noChangeAspect="1"/>
          </p:cNvSpPr>
          <p:nvPr/>
        </p:nvSpPr>
        <p:spPr>
          <a:xfrm>
            <a:off x="1752600" y="3924300"/>
            <a:ext cx="4072209" cy="5501073"/>
          </a:xfrm>
          <a:custGeom>
            <a:avLst/>
            <a:gdLst/>
            <a:ahLst/>
            <a:cxnLst/>
            <a:rect l="l" t="t" r="r" b="b"/>
            <a:pathLst>
              <a:path w="4867588" h="7788142">
                <a:moveTo>
                  <a:pt x="0" y="0"/>
                </a:moveTo>
                <a:lnTo>
                  <a:pt x="4867588" y="0"/>
                </a:lnTo>
                <a:lnTo>
                  <a:pt x="4867588" y="7788142"/>
                </a:lnTo>
                <a:lnTo>
                  <a:pt x="0" y="77881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63923" t="-66501" r="-56453" b="-75179"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8" name="TextBox 8"/>
          <p:cNvSpPr txBox="1"/>
          <p:nvPr/>
        </p:nvSpPr>
        <p:spPr>
          <a:xfrm rot="21463063">
            <a:off x="3044651" y="4969932"/>
            <a:ext cx="567673" cy="49342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5608003" y="2520794"/>
            <a:ext cx="12542023" cy="2368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65"/>
              </a:lnSpc>
            </a:pPr>
            <a:r>
              <a:rPr lang="en-US" sz="17000" dirty="0" err="1">
                <a:ln>
                  <a:solidFill>
                    <a:schemeClr val="tx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果子名大挑戰</a:t>
            </a:r>
            <a:endParaRPr lang="en-US" sz="17000" dirty="0">
              <a:ln>
                <a:solidFill>
                  <a:schemeClr val="tx1"/>
                </a:solidFill>
              </a:ln>
              <a:solidFill>
                <a:srgbClr val="93652D"/>
              </a:solidFill>
              <a:latin typeface="可畫漫畫標題-繁"/>
              <a:ea typeface="可畫漫畫標題-繁"/>
              <a:cs typeface="可畫漫畫標題-繁"/>
              <a:sym typeface="可畫漫畫標題-繁"/>
            </a:endParaRPr>
          </a:p>
        </p:txBody>
      </p:sp>
      <p:sp>
        <p:nvSpPr>
          <p:cNvPr id="2" name="Freeform 13">
            <a:extLst>
              <a:ext uri="{FF2B5EF4-FFF2-40B4-BE49-F238E27FC236}">
                <a16:creationId xmlns:a16="http://schemas.microsoft.com/office/drawing/2014/main" id="{785C27BA-0C0F-90C5-8407-10A74769875D}"/>
              </a:ext>
            </a:extLst>
          </p:cNvPr>
          <p:cNvSpPr/>
          <p:nvPr/>
        </p:nvSpPr>
        <p:spPr>
          <a:xfrm>
            <a:off x="15274172" y="1115169"/>
            <a:ext cx="1733009" cy="1587869"/>
          </a:xfrm>
          <a:custGeom>
            <a:avLst/>
            <a:gdLst/>
            <a:ahLst/>
            <a:cxnLst/>
            <a:rect l="l" t="t" r="r" b="b"/>
            <a:pathLst>
              <a:path w="2041610" h="1870625">
                <a:moveTo>
                  <a:pt x="0" y="0"/>
                </a:moveTo>
                <a:lnTo>
                  <a:pt x="2041610" y="0"/>
                </a:lnTo>
                <a:lnTo>
                  <a:pt x="2041610" y="1870625"/>
                </a:lnTo>
                <a:lnTo>
                  <a:pt x="0" y="18706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pic>
        <p:nvPicPr>
          <p:cNvPr id="24" name="果子名大挑戰">
            <a:hlinkClick r:id="" action="ppaction://media"/>
            <a:extLst>
              <a:ext uri="{FF2B5EF4-FFF2-40B4-BE49-F238E27FC236}">
                <a16:creationId xmlns:a16="http://schemas.microsoft.com/office/drawing/2014/main" id="{685361F8-FEA6-5C0C-8B13-80972CB5B3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9331" y="3308932"/>
            <a:ext cx="648000" cy="648000"/>
          </a:xfrm>
          <a:prstGeom prst="rect">
            <a:avLst/>
          </a:prstGeom>
        </p:spPr>
      </p:pic>
      <p:sp>
        <p:nvSpPr>
          <p:cNvPr id="3" name="Freeform 6">
            <a:extLst>
              <a:ext uri="{FF2B5EF4-FFF2-40B4-BE49-F238E27FC236}">
                <a16:creationId xmlns:a16="http://schemas.microsoft.com/office/drawing/2014/main" id="{BC2BE7C7-31E0-B29C-6620-82FEC35037B2}"/>
              </a:ext>
            </a:extLst>
          </p:cNvPr>
          <p:cNvSpPr/>
          <p:nvPr/>
        </p:nvSpPr>
        <p:spPr>
          <a:xfrm>
            <a:off x="8991600" y="6446891"/>
            <a:ext cx="3289708" cy="3088213"/>
          </a:xfrm>
          <a:custGeom>
            <a:avLst/>
            <a:gdLst/>
            <a:ahLst/>
            <a:cxnLst/>
            <a:rect l="l" t="t" r="r" b="b"/>
            <a:pathLst>
              <a:path w="4351029" h="4084528">
                <a:moveTo>
                  <a:pt x="0" y="0"/>
                </a:moveTo>
                <a:lnTo>
                  <a:pt x="4351028" y="0"/>
                </a:lnTo>
                <a:lnTo>
                  <a:pt x="4351028" y="4084528"/>
                </a:lnTo>
                <a:lnTo>
                  <a:pt x="0" y="40845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792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10409636">
            <a:off x="354928" y="1626623"/>
            <a:ext cx="1342867" cy="1743112"/>
          </a:xfrm>
          <a:custGeom>
            <a:avLst/>
            <a:gdLst/>
            <a:ahLst/>
            <a:cxnLst/>
            <a:rect l="l" t="t" r="r" b="b"/>
            <a:pathLst>
              <a:path w="1342867" h="1743112">
                <a:moveTo>
                  <a:pt x="0" y="0"/>
                </a:moveTo>
                <a:lnTo>
                  <a:pt x="1342868" y="0"/>
                </a:lnTo>
                <a:lnTo>
                  <a:pt x="1342868" y="1743113"/>
                </a:lnTo>
                <a:lnTo>
                  <a:pt x="0" y="17431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6" name="TextBox 6"/>
          <p:cNvSpPr txBox="1"/>
          <p:nvPr/>
        </p:nvSpPr>
        <p:spPr>
          <a:xfrm>
            <a:off x="6634908" y="2560813"/>
            <a:ext cx="4454896" cy="2767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zh-TW" alt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講</a:t>
            </a:r>
            <a:r>
              <a:rPr lang="en-US" sz="4773" u="sng" dirty="0" err="1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法一</a:t>
            </a:r>
            <a:r>
              <a:rPr 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：</a:t>
            </a:r>
            <a:br>
              <a:rPr lang="en-US" sz="4773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</a:br>
            <a:r>
              <a:rPr lang="en-US" sz="8300" dirty="0" err="1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蘋果</a:t>
            </a:r>
            <a:br>
              <a:rPr lang="en-US" sz="8300" dirty="0"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</a:br>
            <a:r>
              <a:rPr lang="en-US" sz="4535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phōng-kó</a:t>
            </a:r>
            <a:endParaRPr lang="en-US" sz="4535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0F90549C-E507-F8BD-5BFA-6CDB204B568A}"/>
              </a:ext>
            </a:extLst>
          </p:cNvPr>
          <p:cNvSpPr/>
          <p:nvPr/>
        </p:nvSpPr>
        <p:spPr>
          <a:xfrm>
            <a:off x="1577088" y="2473934"/>
            <a:ext cx="3891024" cy="4320000"/>
          </a:xfrm>
          <a:custGeom>
            <a:avLst/>
            <a:gdLst/>
            <a:ahLst/>
            <a:cxnLst/>
            <a:rect l="l" t="t" r="r" b="b"/>
            <a:pathLst>
              <a:path w="2276259" h="2508275">
                <a:moveTo>
                  <a:pt x="0" y="0"/>
                </a:moveTo>
                <a:lnTo>
                  <a:pt x="2276260" y="0"/>
                </a:lnTo>
                <a:lnTo>
                  <a:pt x="2276260" y="2508275"/>
                </a:lnTo>
                <a:lnTo>
                  <a:pt x="0" y="25082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2408124A-4673-9FD1-C807-20C86CBB36C0}"/>
              </a:ext>
            </a:extLst>
          </p:cNvPr>
          <p:cNvSpPr txBox="1"/>
          <p:nvPr/>
        </p:nvSpPr>
        <p:spPr>
          <a:xfrm>
            <a:off x="6655690" y="6532873"/>
            <a:ext cx="10413109" cy="2365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zh-TW" alt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講</a:t>
            </a:r>
            <a:r>
              <a:rPr 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法</a:t>
            </a:r>
            <a:r>
              <a:rPr lang="zh-TW" alt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二</a:t>
            </a:r>
            <a:r>
              <a:rPr 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：</a:t>
            </a:r>
          </a:p>
          <a:p>
            <a:r>
              <a:rPr lang="en-US" sz="6600" dirty="0" err="1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GenSenRounded TW"/>
                <a:ea typeface="GenSenRounded TW"/>
                <a:sym typeface="可畫漫畫標題-繁"/>
              </a:rPr>
              <a:t>lìn-gòo</a:t>
            </a:r>
            <a:endParaRPr lang="en-US" sz="6600" dirty="0">
              <a:ln>
                <a:solidFill>
                  <a:schemeClr val="bg1"/>
                </a:solidFill>
              </a:ln>
              <a:solidFill>
                <a:srgbClr val="93652D"/>
              </a:solidFill>
              <a:latin typeface="GenSenRounded TW"/>
              <a:ea typeface="GenSenRounded TW"/>
              <a:sym typeface="可畫漫畫標題-繁"/>
            </a:endParaRPr>
          </a:p>
          <a:p>
            <a:pPr marL="0" lvl="0" indent="0" algn="l"/>
            <a:r>
              <a:rPr lang="ja-JP" altLang="en-US" sz="4000" b="1" dirty="0">
                <a:solidFill>
                  <a:srgbClr val="000000"/>
                </a:solidFill>
                <a:latin typeface="台灣宋體" panose="02010604000101010101" pitchFamily="2" charset="-120"/>
                <a:ea typeface="台灣宋體" panose="02010604000101010101" pitchFamily="2" charset="-120"/>
                <a:cs typeface="Childos Arabic"/>
                <a:sym typeface="Childos Arabic"/>
              </a:rPr>
              <a:t>借自日語「林檎（りんご）</a:t>
            </a:r>
            <a:r>
              <a:rPr lang="en-US" altLang="ja-JP" sz="4000" b="1" dirty="0">
                <a:solidFill>
                  <a:srgbClr val="000000"/>
                </a:solidFill>
                <a:latin typeface="台灣宋體" panose="02010604000101010101" pitchFamily="2" charset="-120"/>
                <a:ea typeface="台灣宋體" panose="02010604000101010101" pitchFamily="2" charset="-120"/>
                <a:cs typeface="Childos Arabic"/>
                <a:sym typeface="Childos Arabic"/>
              </a:rPr>
              <a:t>(</a:t>
            </a:r>
            <a:r>
              <a:rPr lang="en-US" altLang="ja-JP" sz="4000" b="1" dirty="0" err="1">
                <a:solidFill>
                  <a:srgbClr val="000000"/>
                </a:solidFill>
                <a:latin typeface="台灣宋體" panose="02010604000101010101" pitchFamily="2" charset="-120"/>
                <a:ea typeface="台灣宋體" panose="02010604000101010101" pitchFamily="2" charset="-120"/>
                <a:cs typeface="Childos Arabic"/>
                <a:sym typeface="Childos Arabic"/>
              </a:rPr>
              <a:t>ringo</a:t>
            </a:r>
            <a:r>
              <a:rPr lang="en-US" altLang="ja-JP" sz="4000" b="1" dirty="0">
                <a:solidFill>
                  <a:srgbClr val="000000"/>
                </a:solidFill>
                <a:latin typeface="台灣宋體" panose="02010604000101010101" pitchFamily="2" charset="-120"/>
                <a:ea typeface="台灣宋體" panose="02010604000101010101" pitchFamily="2" charset="-120"/>
                <a:cs typeface="Childos Arabic"/>
                <a:sym typeface="Childos Arabic"/>
              </a:rPr>
              <a:t>)</a:t>
            </a:r>
            <a:r>
              <a:rPr lang="ja-JP" altLang="en-US" sz="4000" b="1" dirty="0">
                <a:solidFill>
                  <a:srgbClr val="000000"/>
                </a:solidFill>
                <a:latin typeface="台灣宋體" panose="02010604000101010101" pitchFamily="2" charset="-120"/>
                <a:ea typeface="台灣宋體" panose="02010604000101010101" pitchFamily="2" charset="-120"/>
                <a:cs typeface="Childos Arabic"/>
                <a:sym typeface="Childos Arabic"/>
              </a:rPr>
              <a:t>」</a:t>
            </a:r>
            <a:endParaRPr lang="ja-JP" altLang="en-US" sz="3600" b="1" dirty="0">
              <a:solidFill>
                <a:srgbClr val="000000"/>
              </a:solidFill>
              <a:latin typeface="台灣宋體" panose="02010604000101010101" pitchFamily="2" charset="-120"/>
              <a:ea typeface="台灣宋體" panose="02010604000101010101" pitchFamily="2" charset="-120"/>
              <a:cs typeface="Childos Arabic"/>
              <a:sym typeface="Childos Arabic"/>
            </a:endParaRPr>
          </a:p>
        </p:txBody>
      </p:sp>
      <p:pic>
        <p:nvPicPr>
          <p:cNvPr id="2" name="lìn-gòo">
            <a:hlinkClick r:id="" action="ppaction://media"/>
            <a:extLst>
              <a:ext uri="{FF2B5EF4-FFF2-40B4-BE49-F238E27FC236}">
                <a16:creationId xmlns:a16="http://schemas.microsoft.com/office/drawing/2014/main" id="{671E76BE-4547-EC8F-E533-54FDCF62A1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53600" y="7319729"/>
            <a:ext cx="648000" cy="648000"/>
          </a:xfrm>
          <a:prstGeom prst="rect">
            <a:avLst/>
          </a:prstGeom>
        </p:spPr>
      </p:pic>
      <p:pic>
        <p:nvPicPr>
          <p:cNvPr id="13" name="蘋果">
            <a:hlinkClick r:id="" action="ppaction://media"/>
            <a:extLst>
              <a:ext uri="{FF2B5EF4-FFF2-40B4-BE49-F238E27FC236}">
                <a16:creationId xmlns:a16="http://schemas.microsoft.com/office/drawing/2014/main" id="{D7458EA9-4919-08E5-C2DB-1826150A8E6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57175" y="3620429"/>
            <a:ext cx="648000" cy="6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34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10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3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uiExpand="1" build="allAtOnce"/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rot="-10409636">
            <a:off x="354928" y="1626623"/>
            <a:ext cx="1342867" cy="1743112"/>
          </a:xfrm>
          <a:custGeom>
            <a:avLst/>
            <a:gdLst/>
            <a:ahLst/>
            <a:cxnLst/>
            <a:rect l="l" t="t" r="r" b="b"/>
            <a:pathLst>
              <a:path w="1342867" h="1743112">
                <a:moveTo>
                  <a:pt x="0" y="0"/>
                </a:moveTo>
                <a:lnTo>
                  <a:pt x="1342868" y="0"/>
                </a:lnTo>
                <a:lnTo>
                  <a:pt x="1342868" y="1743113"/>
                </a:lnTo>
                <a:lnTo>
                  <a:pt x="0" y="17431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5" name="TextBox 5"/>
          <p:cNvSpPr txBox="1"/>
          <p:nvPr/>
        </p:nvSpPr>
        <p:spPr>
          <a:xfrm>
            <a:off x="7624264" y="3621812"/>
            <a:ext cx="4454896" cy="1614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82"/>
              </a:lnSpc>
            </a:pPr>
            <a:r>
              <a:rPr lang="en-US" sz="8373" dirty="0" err="1"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草莓</a:t>
            </a:r>
            <a:endParaRPr lang="en-US" sz="8373" dirty="0">
              <a:solidFill>
                <a:srgbClr val="93652D"/>
              </a:solidFill>
              <a:latin typeface="可畫漫畫標題-繁"/>
              <a:ea typeface="可畫漫畫標題-繁"/>
              <a:cs typeface="可畫漫畫標題-繁"/>
              <a:sym typeface="可畫漫畫標題-繁"/>
            </a:endParaRPr>
          </a:p>
          <a:p>
            <a:pPr>
              <a:lnSpc>
                <a:spcPts val="6349"/>
              </a:lnSpc>
            </a:pPr>
            <a:r>
              <a:rPr lang="en-US" sz="4535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tsháu</a:t>
            </a:r>
            <a:r>
              <a:rPr lang="en-US" sz="4535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-m̂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554D111F-609E-A3A8-28D1-C880CF820B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89" y="950186"/>
            <a:ext cx="6240362" cy="7078619"/>
          </a:xfrm>
          <a:prstGeom prst="rect">
            <a:avLst/>
          </a:prstGeom>
        </p:spPr>
      </p:pic>
      <p:grpSp>
        <p:nvGrpSpPr>
          <p:cNvPr id="2" name="群組 1">
            <a:extLst>
              <a:ext uri="{FF2B5EF4-FFF2-40B4-BE49-F238E27FC236}">
                <a16:creationId xmlns:a16="http://schemas.microsoft.com/office/drawing/2014/main" id="{852FDF8C-D59C-A7E7-5D69-5F4A2F23680F}"/>
              </a:ext>
            </a:extLst>
          </p:cNvPr>
          <p:cNvGrpSpPr/>
          <p:nvPr/>
        </p:nvGrpSpPr>
        <p:grpSpPr>
          <a:xfrm>
            <a:off x="7162800" y="5905500"/>
            <a:ext cx="10449011" cy="3864855"/>
            <a:chOff x="7162800" y="6231644"/>
            <a:chExt cx="10449011" cy="3864855"/>
          </a:xfrm>
        </p:grpSpPr>
        <p:sp>
          <p:nvSpPr>
            <p:cNvPr id="3" name="TextBox 6">
              <a:extLst>
                <a:ext uri="{FF2B5EF4-FFF2-40B4-BE49-F238E27FC236}">
                  <a16:creationId xmlns:a16="http://schemas.microsoft.com/office/drawing/2014/main" id="{29211083-DA39-196F-4EC2-3003305BF009}"/>
                </a:ext>
              </a:extLst>
            </p:cNvPr>
            <p:cNvSpPr txBox="1"/>
            <p:nvPr/>
          </p:nvSpPr>
          <p:spPr>
            <a:xfrm>
              <a:off x="8307935" y="7122407"/>
              <a:ext cx="8971429" cy="28698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6682"/>
                </a:lnSpc>
              </a:pPr>
              <a:r>
                <a:rPr lang="en-US" sz="7200" dirty="0" err="1">
                  <a:solidFill>
                    <a:srgbClr val="93652D"/>
                  </a:solidFill>
                  <a:latin typeface="可畫漫畫標題-繁"/>
                  <a:ea typeface="可畫漫畫標題-繁"/>
                  <a:cs typeface="可畫漫畫標題-繁"/>
                  <a:sym typeface="可畫漫畫標題-繁"/>
                </a:rPr>
                <a:t>刺波</a:t>
              </a:r>
              <a:endParaRPr lang="en-US" sz="7200" dirty="0"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endParaRPr>
            </a:p>
            <a:p>
              <a:pPr>
                <a:lnSpc>
                  <a:spcPts val="6349"/>
                </a:lnSpc>
              </a:pPr>
              <a:r>
                <a:rPr lang="en-US" sz="4000" dirty="0" err="1">
                  <a:solidFill>
                    <a:srgbClr val="000000"/>
                  </a:solidFill>
                  <a:latin typeface="GenSenRounded TW"/>
                  <a:ea typeface="GenSenRounded TW"/>
                  <a:sym typeface="Childos Arabic"/>
                </a:rPr>
                <a:t>tshì</a:t>
              </a:r>
              <a:r>
                <a:rPr lang="en-US" sz="4000" dirty="0">
                  <a:solidFill>
                    <a:srgbClr val="000000"/>
                  </a:solidFill>
                  <a:latin typeface="GenSenRounded TW"/>
                  <a:ea typeface="GenSenRounded TW"/>
                  <a:sym typeface="Childos Arabic"/>
                </a:rPr>
                <a:t>-pho</a:t>
              </a:r>
            </a:p>
            <a:p>
              <a:pPr marL="0" lvl="0" indent="0" algn="l">
                <a:lnSpc>
                  <a:spcPts val="5005"/>
                </a:lnSpc>
              </a:pPr>
              <a:r>
                <a:rPr lang="en-US" sz="3200" b="1" dirty="0">
                  <a:solidFill>
                    <a:srgbClr val="000000"/>
                  </a:solidFill>
                  <a:latin typeface="台灣宋體" panose="02010604000101010101" pitchFamily="2" charset="-120"/>
                  <a:ea typeface="台灣宋體" panose="02010604000101010101" pitchFamily="2" charset="-120"/>
                  <a:cs typeface="Childos Arabic"/>
                  <a:sym typeface="Childos Arabic"/>
                </a:rPr>
                <a:t>(</a:t>
              </a:r>
              <a:r>
                <a:rPr lang="en-US" sz="3200" b="1" dirty="0" err="1">
                  <a:solidFill>
                    <a:srgbClr val="000000"/>
                  </a:solidFill>
                  <a:latin typeface="台灣宋體" panose="02010604000101010101" pitchFamily="2" charset="-120"/>
                  <a:ea typeface="台灣宋體" panose="02010604000101010101" pitchFamily="2" charset="-120"/>
                  <a:cs typeface="Childos Arabic"/>
                  <a:sym typeface="Childos Arabic"/>
                </a:rPr>
                <a:t>這華語是</a:t>
              </a:r>
              <a:r>
                <a:rPr lang="zh-TW" altLang="en-US" sz="3200" b="1" dirty="0">
                  <a:solidFill>
                    <a:srgbClr val="000000"/>
                  </a:solidFill>
                  <a:latin typeface="台灣宋體" panose="02010604000101010101" pitchFamily="2" charset="-120"/>
                  <a:ea typeface="台灣宋體" panose="02010604000101010101" pitchFamily="2" charset="-120"/>
                  <a:cs typeface="Childos Arabic"/>
                  <a:sym typeface="Childos Arabic"/>
                </a:rPr>
                <a:t>「</a:t>
              </a:r>
              <a:r>
                <a:rPr lang="en-US" sz="3200" b="1" dirty="0" err="1">
                  <a:solidFill>
                    <a:srgbClr val="000000"/>
                  </a:solidFill>
                  <a:latin typeface="台灣宋體" panose="02010604000101010101" pitchFamily="2" charset="-120"/>
                  <a:ea typeface="台灣宋體" panose="02010604000101010101" pitchFamily="2" charset="-120"/>
                  <a:cs typeface="Childos Arabic"/>
                  <a:sym typeface="Childos Arabic"/>
                </a:rPr>
                <a:t>台灣野莓</a:t>
              </a:r>
              <a:r>
                <a:rPr lang="zh-TW" altLang="en-US" sz="3200" b="1" dirty="0">
                  <a:solidFill>
                    <a:srgbClr val="000000"/>
                  </a:solidFill>
                  <a:latin typeface="台灣宋體" panose="02010604000101010101" pitchFamily="2" charset="-120"/>
                  <a:ea typeface="台灣宋體" panose="02010604000101010101" pitchFamily="2" charset="-120"/>
                  <a:cs typeface="Childos Arabic"/>
                  <a:sym typeface="Childos Arabic"/>
                </a:rPr>
                <a:t>」</a:t>
              </a:r>
              <a:r>
                <a:rPr lang="en-US" sz="3200" b="1" dirty="0">
                  <a:solidFill>
                    <a:srgbClr val="000000"/>
                  </a:solidFill>
                  <a:latin typeface="台灣宋體" panose="02010604000101010101" pitchFamily="2" charset="-120"/>
                  <a:ea typeface="台灣宋體" panose="02010604000101010101" pitchFamily="2" charset="-120"/>
                  <a:cs typeface="Childos Arabic"/>
                  <a:sym typeface="Childos Arabic"/>
                </a:rPr>
                <a:t>、</a:t>
              </a:r>
              <a:r>
                <a:rPr lang="zh-TW" altLang="en-US" sz="3200" b="1" dirty="0">
                  <a:solidFill>
                    <a:srgbClr val="000000"/>
                  </a:solidFill>
                  <a:latin typeface="台灣宋體" panose="02010604000101010101" pitchFamily="2" charset="-120"/>
                  <a:ea typeface="台灣宋體" panose="02010604000101010101" pitchFamily="2" charset="-120"/>
                  <a:cs typeface="Childos Arabic"/>
                  <a:sym typeface="Childos Arabic"/>
                </a:rPr>
                <a:t>「</a:t>
              </a:r>
              <a:r>
                <a:rPr lang="en-US" sz="3200" b="1" dirty="0" err="1">
                  <a:solidFill>
                    <a:srgbClr val="000000"/>
                  </a:solidFill>
                  <a:latin typeface="台灣宋體" panose="02010604000101010101" pitchFamily="2" charset="-120"/>
                  <a:ea typeface="台灣宋體" panose="02010604000101010101" pitchFamily="2" charset="-120"/>
                  <a:cs typeface="Childos Arabic"/>
                  <a:sym typeface="Childos Arabic"/>
                </a:rPr>
                <a:t>懸鉤子</a:t>
              </a:r>
              <a:r>
                <a:rPr lang="zh-TW" altLang="en-US" sz="3200" b="1" dirty="0">
                  <a:solidFill>
                    <a:srgbClr val="000000"/>
                  </a:solidFill>
                  <a:latin typeface="台灣宋體" panose="02010604000101010101" pitchFamily="2" charset="-120"/>
                  <a:ea typeface="台灣宋體" panose="02010604000101010101" pitchFamily="2" charset="-120"/>
                  <a:cs typeface="Childos Arabic"/>
                  <a:sym typeface="Childos Arabic"/>
                </a:rPr>
                <a:t>」</a:t>
              </a:r>
              <a:r>
                <a:rPr lang="en-US" sz="3200" b="1" dirty="0">
                  <a:solidFill>
                    <a:srgbClr val="000000"/>
                  </a:solidFill>
                  <a:latin typeface="台灣宋體" panose="02010604000101010101" pitchFamily="2" charset="-120"/>
                  <a:ea typeface="台灣宋體" panose="02010604000101010101" pitchFamily="2" charset="-120"/>
                  <a:cs typeface="Childos Arabic"/>
                  <a:sym typeface="Childos Arabic"/>
                </a:rPr>
                <a:t>、</a:t>
              </a:r>
              <a:r>
                <a:rPr lang="zh-TW" altLang="en-US" sz="3200" b="1" dirty="0">
                  <a:solidFill>
                    <a:srgbClr val="000000"/>
                  </a:solidFill>
                  <a:latin typeface="台灣宋體" panose="02010604000101010101" pitchFamily="2" charset="-120"/>
                  <a:ea typeface="台灣宋體" panose="02010604000101010101" pitchFamily="2" charset="-120"/>
                  <a:cs typeface="Childos Arabic"/>
                  <a:sym typeface="Childos Arabic"/>
                </a:rPr>
                <a:t>「</a:t>
              </a:r>
              <a:r>
                <a:rPr lang="en-US" sz="3200" b="1" dirty="0" err="1">
                  <a:solidFill>
                    <a:srgbClr val="000000"/>
                  </a:solidFill>
                  <a:latin typeface="台灣宋體" panose="02010604000101010101" pitchFamily="2" charset="-120"/>
                  <a:ea typeface="台灣宋體" panose="02010604000101010101" pitchFamily="2" charset="-120"/>
                  <a:cs typeface="Childos Arabic"/>
                  <a:sym typeface="Childos Arabic"/>
                </a:rPr>
                <a:t>刺莓</a:t>
              </a:r>
              <a:r>
                <a:rPr lang="zh-TW" altLang="en-US" sz="3200" b="1" dirty="0">
                  <a:solidFill>
                    <a:srgbClr val="000000"/>
                  </a:solidFill>
                  <a:latin typeface="台灣宋體" panose="02010604000101010101" pitchFamily="2" charset="-120"/>
                  <a:ea typeface="台灣宋體" panose="02010604000101010101" pitchFamily="2" charset="-120"/>
                  <a:cs typeface="Childos Arabic"/>
                  <a:sym typeface="Childos Arabic"/>
                </a:rPr>
                <a:t>」</a:t>
              </a:r>
              <a:r>
                <a:rPr lang="en-US" sz="3200" b="1" dirty="0">
                  <a:solidFill>
                    <a:srgbClr val="000000"/>
                  </a:solidFill>
                  <a:latin typeface="台灣宋體" panose="02010604000101010101" pitchFamily="2" charset="-120"/>
                  <a:ea typeface="台灣宋體" panose="02010604000101010101" pitchFamily="2" charset="-120"/>
                  <a:cs typeface="Childos Arabic"/>
                  <a:sym typeface="Childos Arabic"/>
                </a:rPr>
                <a:t>，</a:t>
              </a:r>
              <a:r>
                <a:rPr lang="en-US" sz="3200" b="1" dirty="0" err="1">
                  <a:solidFill>
                    <a:srgbClr val="000000"/>
                  </a:solidFill>
                  <a:latin typeface="台灣宋體" panose="02010604000101010101" pitchFamily="2" charset="-120"/>
                  <a:ea typeface="台灣宋體" panose="02010604000101010101" pitchFamily="2" charset="-120"/>
                  <a:cs typeface="Childos Arabic"/>
                  <a:sym typeface="Childos Arabic"/>
                </a:rPr>
                <a:t>和逐家普遍咧食的草莓無仝款</a:t>
              </a:r>
              <a:r>
                <a:rPr lang="en-US" sz="3200" b="1" dirty="0">
                  <a:solidFill>
                    <a:srgbClr val="000000"/>
                  </a:solidFill>
                  <a:latin typeface="台灣宋體" panose="02010604000101010101" pitchFamily="2" charset="-120"/>
                  <a:ea typeface="台灣宋體" panose="02010604000101010101" pitchFamily="2" charset="-120"/>
                  <a:cs typeface="Childos Arabic"/>
                  <a:sym typeface="Childos Arabic"/>
                </a:rPr>
                <a:t>) </a:t>
              </a:r>
            </a:p>
          </p:txBody>
        </p:sp>
        <p:sp>
          <p:nvSpPr>
            <p:cNvPr id="7" name="矩形: 圓角 6">
              <a:extLst>
                <a:ext uri="{FF2B5EF4-FFF2-40B4-BE49-F238E27FC236}">
                  <a16:creationId xmlns:a16="http://schemas.microsoft.com/office/drawing/2014/main" id="{5DC83FD3-B502-388A-49C9-85DE9FCBF287}"/>
                </a:ext>
              </a:extLst>
            </p:cNvPr>
            <p:cNvSpPr/>
            <p:nvPr/>
          </p:nvSpPr>
          <p:spPr>
            <a:xfrm>
              <a:off x="7624264" y="6665188"/>
              <a:ext cx="9987547" cy="3431311"/>
            </a:xfrm>
            <a:custGeom>
              <a:avLst/>
              <a:gdLst>
                <a:gd name="csX0" fmla="*/ 0 w 9987547"/>
                <a:gd name="csY0" fmla="*/ 571897 h 3431311"/>
                <a:gd name="csX1" fmla="*/ 571897 w 9987547"/>
                <a:gd name="csY1" fmla="*/ 0 h 3431311"/>
                <a:gd name="csX2" fmla="*/ 1340623 w 9987547"/>
                <a:gd name="csY2" fmla="*/ 0 h 3431311"/>
                <a:gd name="csX3" fmla="*/ 1755599 w 9987547"/>
                <a:gd name="csY3" fmla="*/ 0 h 3431311"/>
                <a:gd name="csX4" fmla="*/ 2170575 w 9987547"/>
                <a:gd name="csY4" fmla="*/ 0 h 3431311"/>
                <a:gd name="csX5" fmla="*/ 2585552 w 9987547"/>
                <a:gd name="csY5" fmla="*/ 0 h 3431311"/>
                <a:gd name="csX6" fmla="*/ 3177403 w 9987547"/>
                <a:gd name="csY6" fmla="*/ 0 h 3431311"/>
                <a:gd name="csX7" fmla="*/ 3592379 w 9987547"/>
                <a:gd name="csY7" fmla="*/ 0 h 3431311"/>
                <a:gd name="csX8" fmla="*/ 4007355 w 9987547"/>
                <a:gd name="csY8" fmla="*/ 0 h 3431311"/>
                <a:gd name="csX9" fmla="*/ 4599206 w 9987547"/>
                <a:gd name="csY9" fmla="*/ 0 h 3431311"/>
                <a:gd name="csX10" fmla="*/ 5102620 w 9987547"/>
                <a:gd name="csY10" fmla="*/ 0 h 3431311"/>
                <a:gd name="csX11" fmla="*/ 5959783 w 9987547"/>
                <a:gd name="csY11" fmla="*/ 0 h 3431311"/>
                <a:gd name="csX12" fmla="*/ 6728510 w 9987547"/>
                <a:gd name="csY12" fmla="*/ 0 h 3431311"/>
                <a:gd name="csX13" fmla="*/ 7231923 w 9987547"/>
                <a:gd name="csY13" fmla="*/ 0 h 3431311"/>
                <a:gd name="csX14" fmla="*/ 7646899 w 9987547"/>
                <a:gd name="csY14" fmla="*/ 0 h 3431311"/>
                <a:gd name="csX15" fmla="*/ 8061876 w 9987547"/>
                <a:gd name="csY15" fmla="*/ 0 h 3431311"/>
                <a:gd name="csX16" fmla="*/ 8653727 w 9987547"/>
                <a:gd name="csY16" fmla="*/ 0 h 3431311"/>
                <a:gd name="csX17" fmla="*/ 9415650 w 9987547"/>
                <a:gd name="csY17" fmla="*/ 0 h 3431311"/>
                <a:gd name="csX18" fmla="*/ 9987547 w 9987547"/>
                <a:gd name="csY18" fmla="*/ 571897 h 3431311"/>
                <a:gd name="csX19" fmla="*/ 9987547 w 9987547"/>
                <a:gd name="csY19" fmla="*/ 1143776 h 3431311"/>
                <a:gd name="csX20" fmla="*/ 9987547 w 9987547"/>
                <a:gd name="csY20" fmla="*/ 1738531 h 3431311"/>
                <a:gd name="csX21" fmla="*/ 9987547 w 9987547"/>
                <a:gd name="csY21" fmla="*/ 2356160 h 3431311"/>
                <a:gd name="csX22" fmla="*/ 9987547 w 9987547"/>
                <a:gd name="csY22" fmla="*/ 2859414 h 3431311"/>
                <a:gd name="csX23" fmla="*/ 9415650 w 9987547"/>
                <a:gd name="csY23" fmla="*/ 3431311 h 3431311"/>
                <a:gd name="csX24" fmla="*/ 8558486 w 9987547"/>
                <a:gd name="csY24" fmla="*/ 3431311 h 3431311"/>
                <a:gd name="csX25" fmla="*/ 8143510 w 9987547"/>
                <a:gd name="csY25" fmla="*/ 3431311 h 3431311"/>
                <a:gd name="csX26" fmla="*/ 7374784 w 9987547"/>
                <a:gd name="csY26" fmla="*/ 3431311 h 3431311"/>
                <a:gd name="csX27" fmla="*/ 6517620 w 9987547"/>
                <a:gd name="csY27" fmla="*/ 3431311 h 3431311"/>
                <a:gd name="csX28" fmla="*/ 5837331 w 9987547"/>
                <a:gd name="csY28" fmla="*/ 3431311 h 3431311"/>
                <a:gd name="csX29" fmla="*/ 4980168 w 9987547"/>
                <a:gd name="csY29" fmla="*/ 3431311 h 3431311"/>
                <a:gd name="csX30" fmla="*/ 4476754 w 9987547"/>
                <a:gd name="csY30" fmla="*/ 3431311 h 3431311"/>
                <a:gd name="csX31" fmla="*/ 3884903 w 9987547"/>
                <a:gd name="csY31" fmla="*/ 3431311 h 3431311"/>
                <a:gd name="csX32" fmla="*/ 3204614 w 9987547"/>
                <a:gd name="csY32" fmla="*/ 3431311 h 3431311"/>
                <a:gd name="csX33" fmla="*/ 2612763 w 9987547"/>
                <a:gd name="csY33" fmla="*/ 3431311 h 3431311"/>
                <a:gd name="csX34" fmla="*/ 1755599 w 9987547"/>
                <a:gd name="csY34" fmla="*/ 3431311 h 3431311"/>
                <a:gd name="csX35" fmla="*/ 571897 w 9987547"/>
                <a:gd name="csY35" fmla="*/ 3431311 h 3431311"/>
                <a:gd name="csX36" fmla="*/ 0 w 9987547"/>
                <a:gd name="csY36" fmla="*/ 2859414 h 3431311"/>
                <a:gd name="csX37" fmla="*/ 0 w 9987547"/>
                <a:gd name="csY37" fmla="*/ 2356160 h 3431311"/>
                <a:gd name="csX38" fmla="*/ 0 w 9987547"/>
                <a:gd name="csY38" fmla="*/ 1807156 h 3431311"/>
                <a:gd name="csX39" fmla="*/ 0 w 9987547"/>
                <a:gd name="csY39" fmla="*/ 1258152 h 3431311"/>
                <a:gd name="csX40" fmla="*/ 0 w 9987547"/>
                <a:gd name="csY40" fmla="*/ 571897 h 34313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9987547" h="3431311" extrusionOk="0">
                  <a:moveTo>
                    <a:pt x="0" y="571897"/>
                  </a:moveTo>
                  <a:cubicBezTo>
                    <a:pt x="29564" y="277476"/>
                    <a:pt x="187663" y="-37901"/>
                    <a:pt x="571897" y="0"/>
                  </a:cubicBezTo>
                  <a:cubicBezTo>
                    <a:pt x="842834" y="7724"/>
                    <a:pt x="1005758" y="19046"/>
                    <a:pt x="1340623" y="0"/>
                  </a:cubicBezTo>
                  <a:cubicBezTo>
                    <a:pt x="1675488" y="-19046"/>
                    <a:pt x="1669980" y="-9243"/>
                    <a:pt x="1755599" y="0"/>
                  </a:cubicBezTo>
                  <a:cubicBezTo>
                    <a:pt x="1841218" y="9243"/>
                    <a:pt x="2068422" y="-4608"/>
                    <a:pt x="2170575" y="0"/>
                  </a:cubicBezTo>
                  <a:cubicBezTo>
                    <a:pt x="2272728" y="4608"/>
                    <a:pt x="2479610" y="7569"/>
                    <a:pt x="2585552" y="0"/>
                  </a:cubicBezTo>
                  <a:cubicBezTo>
                    <a:pt x="2691494" y="-7569"/>
                    <a:pt x="2891536" y="18210"/>
                    <a:pt x="3177403" y="0"/>
                  </a:cubicBezTo>
                  <a:cubicBezTo>
                    <a:pt x="3463270" y="-18210"/>
                    <a:pt x="3396753" y="217"/>
                    <a:pt x="3592379" y="0"/>
                  </a:cubicBezTo>
                  <a:cubicBezTo>
                    <a:pt x="3788005" y="-217"/>
                    <a:pt x="3806822" y="9499"/>
                    <a:pt x="4007355" y="0"/>
                  </a:cubicBezTo>
                  <a:cubicBezTo>
                    <a:pt x="4207888" y="-9499"/>
                    <a:pt x="4334331" y="-5665"/>
                    <a:pt x="4599206" y="0"/>
                  </a:cubicBezTo>
                  <a:cubicBezTo>
                    <a:pt x="4864081" y="5665"/>
                    <a:pt x="4855751" y="8595"/>
                    <a:pt x="5102620" y="0"/>
                  </a:cubicBezTo>
                  <a:cubicBezTo>
                    <a:pt x="5349489" y="-8595"/>
                    <a:pt x="5747503" y="-25895"/>
                    <a:pt x="5959783" y="0"/>
                  </a:cubicBezTo>
                  <a:cubicBezTo>
                    <a:pt x="6172063" y="25895"/>
                    <a:pt x="6378630" y="-1828"/>
                    <a:pt x="6728510" y="0"/>
                  </a:cubicBezTo>
                  <a:cubicBezTo>
                    <a:pt x="7078390" y="1828"/>
                    <a:pt x="7017245" y="-1507"/>
                    <a:pt x="7231923" y="0"/>
                  </a:cubicBezTo>
                  <a:cubicBezTo>
                    <a:pt x="7446601" y="1507"/>
                    <a:pt x="7530496" y="-15855"/>
                    <a:pt x="7646899" y="0"/>
                  </a:cubicBezTo>
                  <a:cubicBezTo>
                    <a:pt x="7763302" y="15855"/>
                    <a:pt x="7892207" y="-3818"/>
                    <a:pt x="8061876" y="0"/>
                  </a:cubicBezTo>
                  <a:cubicBezTo>
                    <a:pt x="8231545" y="3818"/>
                    <a:pt x="8398609" y="27374"/>
                    <a:pt x="8653727" y="0"/>
                  </a:cubicBezTo>
                  <a:cubicBezTo>
                    <a:pt x="8908845" y="-27374"/>
                    <a:pt x="9172991" y="177"/>
                    <a:pt x="9415650" y="0"/>
                  </a:cubicBezTo>
                  <a:cubicBezTo>
                    <a:pt x="9800607" y="-17875"/>
                    <a:pt x="10010688" y="299492"/>
                    <a:pt x="9987547" y="571897"/>
                  </a:cubicBezTo>
                  <a:cubicBezTo>
                    <a:pt x="9994755" y="727336"/>
                    <a:pt x="10006411" y="906439"/>
                    <a:pt x="9987547" y="1143776"/>
                  </a:cubicBezTo>
                  <a:cubicBezTo>
                    <a:pt x="9968683" y="1381113"/>
                    <a:pt x="9998350" y="1511645"/>
                    <a:pt x="9987547" y="1738531"/>
                  </a:cubicBezTo>
                  <a:cubicBezTo>
                    <a:pt x="9976744" y="1965417"/>
                    <a:pt x="9956809" y="2110871"/>
                    <a:pt x="9987547" y="2356160"/>
                  </a:cubicBezTo>
                  <a:cubicBezTo>
                    <a:pt x="10018285" y="2601449"/>
                    <a:pt x="9990099" y="2654485"/>
                    <a:pt x="9987547" y="2859414"/>
                  </a:cubicBezTo>
                  <a:cubicBezTo>
                    <a:pt x="9946157" y="3178215"/>
                    <a:pt x="9697655" y="3449556"/>
                    <a:pt x="9415650" y="3431311"/>
                  </a:cubicBezTo>
                  <a:cubicBezTo>
                    <a:pt x="9138363" y="3389108"/>
                    <a:pt x="8793404" y="3448356"/>
                    <a:pt x="8558486" y="3431311"/>
                  </a:cubicBezTo>
                  <a:cubicBezTo>
                    <a:pt x="8323568" y="3414266"/>
                    <a:pt x="8289867" y="3428023"/>
                    <a:pt x="8143510" y="3431311"/>
                  </a:cubicBezTo>
                  <a:cubicBezTo>
                    <a:pt x="7997153" y="3434599"/>
                    <a:pt x="7596362" y="3437166"/>
                    <a:pt x="7374784" y="3431311"/>
                  </a:cubicBezTo>
                  <a:cubicBezTo>
                    <a:pt x="7153206" y="3425456"/>
                    <a:pt x="6905345" y="3426354"/>
                    <a:pt x="6517620" y="3431311"/>
                  </a:cubicBezTo>
                  <a:cubicBezTo>
                    <a:pt x="6129895" y="3436268"/>
                    <a:pt x="6153135" y="3411665"/>
                    <a:pt x="5837331" y="3431311"/>
                  </a:cubicBezTo>
                  <a:cubicBezTo>
                    <a:pt x="5521527" y="3450957"/>
                    <a:pt x="5305119" y="3455655"/>
                    <a:pt x="4980168" y="3431311"/>
                  </a:cubicBezTo>
                  <a:cubicBezTo>
                    <a:pt x="4655217" y="3406967"/>
                    <a:pt x="4727033" y="3451027"/>
                    <a:pt x="4476754" y="3431311"/>
                  </a:cubicBezTo>
                  <a:cubicBezTo>
                    <a:pt x="4226475" y="3411595"/>
                    <a:pt x="4112283" y="3429182"/>
                    <a:pt x="3884903" y="3431311"/>
                  </a:cubicBezTo>
                  <a:cubicBezTo>
                    <a:pt x="3657523" y="3433440"/>
                    <a:pt x="3388107" y="3423392"/>
                    <a:pt x="3204614" y="3431311"/>
                  </a:cubicBezTo>
                  <a:cubicBezTo>
                    <a:pt x="3021121" y="3439230"/>
                    <a:pt x="2839154" y="3438401"/>
                    <a:pt x="2612763" y="3431311"/>
                  </a:cubicBezTo>
                  <a:cubicBezTo>
                    <a:pt x="2386372" y="3424221"/>
                    <a:pt x="2166314" y="3438737"/>
                    <a:pt x="1755599" y="3431311"/>
                  </a:cubicBezTo>
                  <a:cubicBezTo>
                    <a:pt x="1344884" y="3423885"/>
                    <a:pt x="908480" y="3466462"/>
                    <a:pt x="571897" y="3431311"/>
                  </a:cubicBezTo>
                  <a:cubicBezTo>
                    <a:pt x="263476" y="3405284"/>
                    <a:pt x="-38179" y="3161380"/>
                    <a:pt x="0" y="2859414"/>
                  </a:cubicBezTo>
                  <a:cubicBezTo>
                    <a:pt x="-3894" y="2710701"/>
                    <a:pt x="8512" y="2496185"/>
                    <a:pt x="0" y="2356160"/>
                  </a:cubicBezTo>
                  <a:cubicBezTo>
                    <a:pt x="-8512" y="2216135"/>
                    <a:pt x="-16936" y="2069287"/>
                    <a:pt x="0" y="1807156"/>
                  </a:cubicBezTo>
                  <a:cubicBezTo>
                    <a:pt x="16936" y="1545025"/>
                    <a:pt x="1162" y="1524230"/>
                    <a:pt x="0" y="1258152"/>
                  </a:cubicBezTo>
                  <a:cubicBezTo>
                    <a:pt x="-1162" y="992074"/>
                    <a:pt x="5020" y="766329"/>
                    <a:pt x="0" y="571897"/>
                  </a:cubicBezTo>
                  <a:close/>
                </a:path>
              </a:pathLst>
            </a:custGeom>
            <a:noFill/>
            <a:ln w="76200">
              <a:solidFill>
                <a:srgbClr val="FCB14E"/>
              </a:solidFill>
              <a:extLst>
                <a:ext uri="{C807C97D-BFC1-408E-A445-0C87EB9F89A2}">
                  <ask:lineSketchStyleProps xmlns:ask="http://schemas.microsoft.com/office/drawing/2018/sketchyshapes" sd="1637665461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手繪多邊形: 圖案 8">
              <a:extLst>
                <a:ext uri="{FF2B5EF4-FFF2-40B4-BE49-F238E27FC236}">
                  <a16:creationId xmlns:a16="http://schemas.microsoft.com/office/drawing/2014/main" id="{F04BCDE1-059C-6BB6-ACDC-5A2FF1D4B9E7}"/>
                </a:ext>
              </a:extLst>
            </p:cNvPr>
            <p:cNvSpPr/>
            <p:nvPr/>
          </p:nvSpPr>
          <p:spPr>
            <a:xfrm>
              <a:off x="7162800" y="6231644"/>
              <a:ext cx="4429775" cy="846012"/>
            </a:xfrm>
            <a:custGeom>
              <a:avLst/>
              <a:gdLst>
                <a:gd name="csX0" fmla="*/ 676453 w 4429775"/>
                <a:gd name="csY0" fmla="*/ 0 h 846012"/>
                <a:gd name="csX1" fmla="*/ 1154778 w 4429775"/>
                <a:gd name="csY1" fmla="*/ 123896 h 846012"/>
                <a:gd name="csX2" fmla="*/ 1189265 w 4429775"/>
                <a:gd name="csY2" fmla="*/ 150033 h 846012"/>
                <a:gd name="csX3" fmla="*/ 1223752 w 4429775"/>
                <a:gd name="csY3" fmla="*/ 123896 h 846012"/>
                <a:gd name="csX4" fmla="*/ 1702076 w 4429775"/>
                <a:gd name="csY4" fmla="*/ 0 h 846012"/>
                <a:gd name="csX5" fmla="*/ 2180401 w 4429775"/>
                <a:gd name="csY5" fmla="*/ 123896 h 846012"/>
                <a:gd name="csX6" fmla="*/ 2214888 w 4429775"/>
                <a:gd name="csY6" fmla="*/ 150033 h 846012"/>
                <a:gd name="csX7" fmla="*/ 2249375 w 4429775"/>
                <a:gd name="csY7" fmla="*/ 123896 h 846012"/>
                <a:gd name="csX8" fmla="*/ 2727699 w 4429775"/>
                <a:gd name="csY8" fmla="*/ 0 h 846012"/>
                <a:gd name="csX9" fmla="*/ 3206024 w 4429775"/>
                <a:gd name="csY9" fmla="*/ 123896 h 846012"/>
                <a:gd name="csX10" fmla="*/ 3240511 w 4429775"/>
                <a:gd name="csY10" fmla="*/ 150033 h 846012"/>
                <a:gd name="csX11" fmla="*/ 3274998 w 4429775"/>
                <a:gd name="csY11" fmla="*/ 123896 h 846012"/>
                <a:gd name="csX12" fmla="*/ 3753322 w 4429775"/>
                <a:gd name="csY12" fmla="*/ 0 h 846012"/>
                <a:gd name="csX13" fmla="*/ 4429775 w 4429775"/>
                <a:gd name="csY13" fmla="*/ 423006 h 846012"/>
                <a:gd name="csX14" fmla="*/ 3753322 w 4429775"/>
                <a:gd name="csY14" fmla="*/ 846012 h 846012"/>
                <a:gd name="csX15" fmla="*/ 3274998 w 4429775"/>
                <a:gd name="csY15" fmla="*/ 722116 h 846012"/>
                <a:gd name="csX16" fmla="*/ 3240511 w 4429775"/>
                <a:gd name="csY16" fmla="*/ 695979 h 846012"/>
                <a:gd name="csX17" fmla="*/ 3206024 w 4429775"/>
                <a:gd name="csY17" fmla="*/ 722116 h 846012"/>
                <a:gd name="csX18" fmla="*/ 2727699 w 4429775"/>
                <a:gd name="csY18" fmla="*/ 846012 h 846012"/>
                <a:gd name="csX19" fmla="*/ 2249375 w 4429775"/>
                <a:gd name="csY19" fmla="*/ 722116 h 846012"/>
                <a:gd name="csX20" fmla="*/ 2214888 w 4429775"/>
                <a:gd name="csY20" fmla="*/ 695979 h 846012"/>
                <a:gd name="csX21" fmla="*/ 2180401 w 4429775"/>
                <a:gd name="csY21" fmla="*/ 722116 h 846012"/>
                <a:gd name="csX22" fmla="*/ 1702076 w 4429775"/>
                <a:gd name="csY22" fmla="*/ 846012 h 846012"/>
                <a:gd name="csX23" fmla="*/ 1223752 w 4429775"/>
                <a:gd name="csY23" fmla="*/ 722116 h 846012"/>
                <a:gd name="csX24" fmla="*/ 1189265 w 4429775"/>
                <a:gd name="csY24" fmla="*/ 695979 h 846012"/>
                <a:gd name="csX25" fmla="*/ 1154778 w 4429775"/>
                <a:gd name="csY25" fmla="*/ 722116 h 846012"/>
                <a:gd name="csX26" fmla="*/ 676453 w 4429775"/>
                <a:gd name="csY26" fmla="*/ 846012 h 846012"/>
                <a:gd name="csX27" fmla="*/ 0 w 4429775"/>
                <a:gd name="csY27" fmla="*/ 423006 h 846012"/>
                <a:gd name="csX28" fmla="*/ 676453 w 4429775"/>
                <a:gd name="csY28" fmla="*/ 0 h 8460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4429775" h="846012">
                  <a:moveTo>
                    <a:pt x="676453" y="0"/>
                  </a:moveTo>
                  <a:cubicBezTo>
                    <a:pt x="863251" y="0"/>
                    <a:pt x="1032364" y="47347"/>
                    <a:pt x="1154778" y="123896"/>
                  </a:cubicBezTo>
                  <a:lnTo>
                    <a:pt x="1189265" y="150033"/>
                  </a:lnTo>
                  <a:lnTo>
                    <a:pt x="1223752" y="123896"/>
                  </a:lnTo>
                  <a:cubicBezTo>
                    <a:pt x="1346166" y="47347"/>
                    <a:pt x="1515279" y="0"/>
                    <a:pt x="1702076" y="0"/>
                  </a:cubicBezTo>
                  <a:cubicBezTo>
                    <a:pt x="1888874" y="0"/>
                    <a:pt x="2057987" y="47347"/>
                    <a:pt x="2180401" y="123896"/>
                  </a:cubicBezTo>
                  <a:lnTo>
                    <a:pt x="2214888" y="150033"/>
                  </a:lnTo>
                  <a:lnTo>
                    <a:pt x="2249375" y="123896"/>
                  </a:lnTo>
                  <a:cubicBezTo>
                    <a:pt x="2371789" y="47347"/>
                    <a:pt x="2540902" y="0"/>
                    <a:pt x="2727699" y="0"/>
                  </a:cubicBezTo>
                  <a:cubicBezTo>
                    <a:pt x="2914497" y="0"/>
                    <a:pt x="3083610" y="47347"/>
                    <a:pt x="3206024" y="123896"/>
                  </a:cubicBezTo>
                  <a:lnTo>
                    <a:pt x="3240511" y="150033"/>
                  </a:lnTo>
                  <a:lnTo>
                    <a:pt x="3274998" y="123896"/>
                  </a:lnTo>
                  <a:cubicBezTo>
                    <a:pt x="3397411" y="47347"/>
                    <a:pt x="3566525" y="0"/>
                    <a:pt x="3753322" y="0"/>
                  </a:cubicBezTo>
                  <a:cubicBezTo>
                    <a:pt x="4126917" y="0"/>
                    <a:pt x="4429775" y="189386"/>
                    <a:pt x="4429775" y="423006"/>
                  </a:cubicBezTo>
                  <a:cubicBezTo>
                    <a:pt x="4429775" y="656626"/>
                    <a:pt x="4126917" y="846012"/>
                    <a:pt x="3753322" y="846012"/>
                  </a:cubicBezTo>
                  <a:cubicBezTo>
                    <a:pt x="3566525" y="846012"/>
                    <a:pt x="3397411" y="798666"/>
                    <a:pt x="3274998" y="722116"/>
                  </a:cubicBezTo>
                  <a:lnTo>
                    <a:pt x="3240511" y="695979"/>
                  </a:lnTo>
                  <a:lnTo>
                    <a:pt x="3206024" y="722116"/>
                  </a:lnTo>
                  <a:cubicBezTo>
                    <a:pt x="3083610" y="798666"/>
                    <a:pt x="2914497" y="846012"/>
                    <a:pt x="2727699" y="846012"/>
                  </a:cubicBezTo>
                  <a:cubicBezTo>
                    <a:pt x="2540902" y="846012"/>
                    <a:pt x="2371789" y="798666"/>
                    <a:pt x="2249375" y="722116"/>
                  </a:cubicBezTo>
                  <a:lnTo>
                    <a:pt x="2214888" y="695979"/>
                  </a:lnTo>
                  <a:lnTo>
                    <a:pt x="2180401" y="722116"/>
                  </a:lnTo>
                  <a:cubicBezTo>
                    <a:pt x="2057987" y="798666"/>
                    <a:pt x="1888874" y="846012"/>
                    <a:pt x="1702076" y="846012"/>
                  </a:cubicBezTo>
                  <a:cubicBezTo>
                    <a:pt x="1515279" y="846012"/>
                    <a:pt x="1346166" y="798666"/>
                    <a:pt x="1223752" y="722116"/>
                  </a:cubicBezTo>
                  <a:lnTo>
                    <a:pt x="1189265" y="695979"/>
                  </a:lnTo>
                  <a:lnTo>
                    <a:pt x="1154778" y="722116"/>
                  </a:lnTo>
                  <a:cubicBezTo>
                    <a:pt x="1032364" y="798666"/>
                    <a:pt x="863251" y="846012"/>
                    <a:pt x="676453" y="846012"/>
                  </a:cubicBezTo>
                  <a:cubicBezTo>
                    <a:pt x="302858" y="846012"/>
                    <a:pt x="0" y="656626"/>
                    <a:pt x="0" y="423006"/>
                  </a:cubicBezTo>
                  <a:cubicBezTo>
                    <a:pt x="0" y="189386"/>
                    <a:pt x="302858" y="0"/>
                    <a:pt x="676453" y="0"/>
                  </a:cubicBezTo>
                  <a:close/>
                </a:path>
              </a:pathLst>
            </a:custGeom>
            <a:solidFill>
              <a:srgbClr val="FCB1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zh-TW" altLang="en-US" sz="4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生活常識</a:t>
              </a:r>
              <a:endPara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23" name="刺波">
            <a:hlinkClick r:id="" action="ppaction://media"/>
            <a:extLst>
              <a:ext uri="{FF2B5EF4-FFF2-40B4-BE49-F238E27FC236}">
                <a16:creationId xmlns:a16="http://schemas.microsoft.com/office/drawing/2014/main" id="{35810B1C-4910-6092-70BC-D621C07B52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0800" y="6884731"/>
            <a:ext cx="648000" cy="648000"/>
          </a:xfrm>
          <a:prstGeom prst="rect">
            <a:avLst/>
          </a:prstGeom>
        </p:spPr>
      </p:pic>
      <p:pic>
        <p:nvPicPr>
          <p:cNvPr id="6" name="草莓">
            <a:hlinkClick r:id="" action="ppaction://media"/>
            <a:extLst>
              <a:ext uri="{FF2B5EF4-FFF2-40B4-BE49-F238E27FC236}">
                <a16:creationId xmlns:a16="http://schemas.microsoft.com/office/drawing/2014/main" id="{6810B7BC-DA6A-6912-8D72-6922C4D9421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53600" y="3621812"/>
            <a:ext cx="648000" cy="6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51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626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10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>
            <a:extLst>
              <a:ext uri="{FF2B5EF4-FFF2-40B4-BE49-F238E27FC236}">
                <a16:creationId xmlns:a16="http://schemas.microsoft.com/office/drawing/2014/main" id="{4CEE277E-E413-8C8B-9D55-58ADA7835A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582" y="1517667"/>
            <a:ext cx="4905375" cy="4610100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 rot="-10409636">
            <a:off x="354928" y="1626623"/>
            <a:ext cx="1342867" cy="1743112"/>
          </a:xfrm>
          <a:custGeom>
            <a:avLst/>
            <a:gdLst/>
            <a:ahLst/>
            <a:cxnLst/>
            <a:rect l="l" t="t" r="r" b="b"/>
            <a:pathLst>
              <a:path w="1342867" h="1743112">
                <a:moveTo>
                  <a:pt x="0" y="0"/>
                </a:moveTo>
                <a:lnTo>
                  <a:pt x="1342868" y="0"/>
                </a:lnTo>
                <a:lnTo>
                  <a:pt x="1342868" y="1743113"/>
                </a:lnTo>
                <a:lnTo>
                  <a:pt x="0" y="174311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7" name="Freeform 7"/>
          <p:cNvSpPr/>
          <p:nvPr/>
        </p:nvSpPr>
        <p:spPr>
          <a:xfrm>
            <a:off x="5170961" y="4622847"/>
            <a:ext cx="1767725" cy="1836679"/>
          </a:xfrm>
          <a:custGeom>
            <a:avLst/>
            <a:gdLst/>
            <a:ahLst/>
            <a:cxnLst/>
            <a:rect l="l" t="t" r="r" b="b"/>
            <a:pathLst>
              <a:path w="1767725" h="1836679">
                <a:moveTo>
                  <a:pt x="0" y="0"/>
                </a:moveTo>
                <a:lnTo>
                  <a:pt x="1767725" y="0"/>
                </a:lnTo>
                <a:lnTo>
                  <a:pt x="1767725" y="1836679"/>
                </a:lnTo>
                <a:lnTo>
                  <a:pt x="0" y="183667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DC705B12-DA6E-DFB4-0585-6A1DDF26438D}"/>
              </a:ext>
            </a:extLst>
          </p:cNvPr>
          <p:cNvSpPr txBox="1"/>
          <p:nvPr/>
        </p:nvSpPr>
        <p:spPr>
          <a:xfrm>
            <a:off x="7127210" y="2918079"/>
            <a:ext cx="4454896" cy="27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zh-TW" alt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講</a:t>
            </a:r>
            <a:r>
              <a:rPr lang="en-US" sz="4773" u="sng" dirty="0" err="1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法一</a:t>
            </a:r>
            <a:r>
              <a:rPr 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：</a:t>
            </a:r>
          </a:p>
          <a:p>
            <a:r>
              <a:rPr lang="en-US" altLang="zh-TW" sz="8373" dirty="0" err="1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時計果</a:t>
            </a:r>
            <a:endParaRPr lang="en-US" altLang="zh-TW" sz="8373" dirty="0">
              <a:ln>
                <a:solidFill>
                  <a:schemeClr val="bg1"/>
                </a:solidFill>
              </a:ln>
              <a:solidFill>
                <a:srgbClr val="93652D"/>
              </a:solidFill>
              <a:latin typeface="可畫漫畫標題-繁"/>
              <a:ea typeface="可畫漫畫標題-繁"/>
              <a:cs typeface="可畫漫畫標題-繁"/>
              <a:sym typeface="可畫漫畫標題-繁"/>
            </a:endParaRPr>
          </a:p>
          <a:p>
            <a:r>
              <a:rPr lang="en-US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sî-kè-kó</a:t>
            </a:r>
            <a:endParaRPr lang="en-US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18FA6731-A056-42FC-7786-E7899DD6531E}"/>
              </a:ext>
            </a:extLst>
          </p:cNvPr>
          <p:cNvSpPr txBox="1"/>
          <p:nvPr/>
        </p:nvSpPr>
        <p:spPr>
          <a:xfrm>
            <a:off x="12099359" y="2918079"/>
            <a:ext cx="4454896" cy="2731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zh-TW" alt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講</a:t>
            </a:r>
            <a:r>
              <a:rPr 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法</a:t>
            </a:r>
            <a:r>
              <a:rPr lang="zh-TW" alt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二</a:t>
            </a:r>
            <a:r>
              <a:rPr 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：</a:t>
            </a:r>
          </a:p>
          <a:p>
            <a:r>
              <a:rPr lang="en-US" altLang="zh-TW" sz="8373" dirty="0" err="1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時鐘瓜</a:t>
            </a:r>
            <a:endParaRPr lang="en-US" altLang="zh-TW" sz="8373" dirty="0">
              <a:ln>
                <a:solidFill>
                  <a:schemeClr val="bg1"/>
                </a:solidFill>
              </a:ln>
              <a:solidFill>
                <a:srgbClr val="93652D"/>
              </a:solidFill>
              <a:latin typeface="可畫漫畫標題-繁"/>
              <a:ea typeface="可畫漫畫標題-繁"/>
              <a:cs typeface="可畫漫畫標題-繁"/>
              <a:sym typeface="可畫漫畫標題-繁"/>
            </a:endParaRPr>
          </a:p>
          <a:p>
            <a:pPr lvl="0" indent="0"/>
            <a:r>
              <a:rPr lang="en-US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sî-tsing-kue</a:t>
            </a:r>
            <a:endParaRPr lang="en-US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89B24432-A687-DE0E-3481-6D4053D4D5F0}"/>
              </a:ext>
            </a:extLst>
          </p:cNvPr>
          <p:cNvGrpSpPr/>
          <p:nvPr/>
        </p:nvGrpSpPr>
        <p:grpSpPr>
          <a:xfrm>
            <a:off x="6634575" y="6127767"/>
            <a:ext cx="11501024" cy="3892533"/>
            <a:chOff x="6634575" y="6127767"/>
            <a:chExt cx="11501024" cy="3892533"/>
          </a:xfrm>
        </p:grpSpPr>
        <p:sp>
          <p:nvSpPr>
            <p:cNvPr id="15" name="矩形: 圓角 14">
              <a:extLst>
                <a:ext uri="{FF2B5EF4-FFF2-40B4-BE49-F238E27FC236}">
                  <a16:creationId xmlns:a16="http://schemas.microsoft.com/office/drawing/2014/main" id="{51685218-F94D-55BA-B524-9A0F4D749C29}"/>
                </a:ext>
              </a:extLst>
            </p:cNvPr>
            <p:cNvSpPr/>
            <p:nvPr/>
          </p:nvSpPr>
          <p:spPr>
            <a:xfrm>
              <a:off x="7096038" y="6561312"/>
              <a:ext cx="11039561" cy="3458988"/>
            </a:xfrm>
            <a:custGeom>
              <a:avLst/>
              <a:gdLst>
                <a:gd name="csX0" fmla="*/ 0 w 11039561"/>
                <a:gd name="csY0" fmla="*/ 576510 h 3458988"/>
                <a:gd name="csX1" fmla="*/ 576510 w 11039561"/>
                <a:gd name="csY1" fmla="*/ 0 h 3458988"/>
                <a:gd name="csX2" fmla="*/ 1334478 w 11039561"/>
                <a:gd name="csY2" fmla="*/ 0 h 3458988"/>
                <a:gd name="csX3" fmla="*/ 1795850 w 11039561"/>
                <a:gd name="csY3" fmla="*/ 0 h 3458988"/>
                <a:gd name="csX4" fmla="*/ 2652684 w 11039561"/>
                <a:gd name="csY4" fmla="*/ 0 h 3458988"/>
                <a:gd name="csX5" fmla="*/ 3114056 w 11039561"/>
                <a:gd name="csY5" fmla="*/ 0 h 3458988"/>
                <a:gd name="csX6" fmla="*/ 3575427 w 11039561"/>
                <a:gd name="csY6" fmla="*/ 0 h 3458988"/>
                <a:gd name="csX7" fmla="*/ 4036799 w 11039561"/>
                <a:gd name="csY7" fmla="*/ 0 h 3458988"/>
                <a:gd name="csX8" fmla="*/ 4893633 w 11039561"/>
                <a:gd name="csY8" fmla="*/ 0 h 3458988"/>
                <a:gd name="csX9" fmla="*/ 5355005 w 11039561"/>
                <a:gd name="csY9" fmla="*/ 0 h 3458988"/>
                <a:gd name="csX10" fmla="*/ 5717511 w 11039561"/>
                <a:gd name="csY10" fmla="*/ 0 h 3458988"/>
                <a:gd name="csX11" fmla="*/ 6475479 w 11039561"/>
                <a:gd name="csY11" fmla="*/ 0 h 3458988"/>
                <a:gd name="csX12" fmla="*/ 6936851 w 11039561"/>
                <a:gd name="csY12" fmla="*/ 0 h 3458988"/>
                <a:gd name="csX13" fmla="*/ 7497089 w 11039561"/>
                <a:gd name="csY13" fmla="*/ 0 h 3458988"/>
                <a:gd name="csX14" fmla="*/ 8353922 w 11039561"/>
                <a:gd name="csY14" fmla="*/ 0 h 3458988"/>
                <a:gd name="csX15" fmla="*/ 9210756 w 11039561"/>
                <a:gd name="csY15" fmla="*/ 0 h 3458988"/>
                <a:gd name="csX16" fmla="*/ 10463051 w 11039561"/>
                <a:gd name="csY16" fmla="*/ 0 h 3458988"/>
                <a:gd name="csX17" fmla="*/ 11039561 w 11039561"/>
                <a:gd name="csY17" fmla="*/ 576510 h 3458988"/>
                <a:gd name="csX18" fmla="*/ 11039561 w 11039561"/>
                <a:gd name="csY18" fmla="*/ 1199121 h 3458988"/>
                <a:gd name="csX19" fmla="*/ 11039561 w 11039561"/>
                <a:gd name="csY19" fmla="*/ 1821733 h 3458988"/>
                <a:gd name="csX20" fmla="*/ 11039561 w 11039561"/>
                <a:gd name="csY20" fmla="*/ 2329046 h 3458988"/>
                <a:gd name="csX21" fmla="*/ 11039561 w 11039561"/>
                <a:gd name="csY21" fmla="*/ 2882478 h 3458988"/>
                <a:gd name="csX22" fmla="*/ 10463051 w 11039561"/>
                <a:gd name="csY22" fmla="*/ 3458988 h 3458988"/>
                <a:gd name="csX23" fmla="*/ 9803948 w 11039561"/>
                <a:gd name="csY23" fmla="*/ 3458988 h 3458988"/>
                <a:gd name="csX24" fmla="*/ 9441442 w 11039561"/>
                <a:gd name="csY24" fmla="*/ 3458988 h 3458988"/>
                <a:gd name="csX25" fmla="*/ 8980070 w 11039561"/>
                <a:gd name="csY25" fmla="*/ 3458988 h 3458988"/>
                <a:gd name="csX26" fmla="*/ 8419833 w 11039561"/>
                <a:gd name="csY26" fmla="*/ 3458988 h 3458988"/>
                <a:gd name="csX27" fmla="*/ 7562999 w 11039561"/>
                <a:gd name="csY27" fmla="*/ 3458988 h 3458988"/>
                <a:gd name="csX28" fmla="*/ 6903896 w 11039561"/>
                <a:gd name="csY28" fmla="*/ 3458988 h 3458988"/>
                <a:gd name="csX29" fmla="*/ 6244794 w 11039561"/>
                <a:gd name="csY29" fmla="*/ 3458988 h 3458988"/>
                <a:gd name="csX30" fmla="*/ 5387960 w 11039561"/>
                <a:gd name="csY30" fmla="*/ 3458988 h 3458988"/>
                <a:gd name="csX31" fmla="*/ 5025453 w 11039561"/>
                <a:gd name="csY31" fmla="*/ 3458988 h 3458988"/>
                <a:gd name="csX32" fmla="*/ 4564082 w 11039561"/>
                <a:gd name="csY32" fmla="*/ 3458988 h 3458988"/>
                <a:gd name="csX33" fmla="*/ 4003844 w 11039561"/>
                <a:gd name="csY33" fmla="*/ 3458988 h 3458988"/>
                <a:gd name="csX34" fmla="*/ 3245876 w 11039561"/>
                <a:gd name="csY34" fmla="*/ 3458988 h 3458988"/>
                <a:gd name="csX35" fmla="*/ 2586773 w 11039561"/>
                <a:gd name="csY35" fmla="*/ 3458988 h 3458988"/>
                <a:gd name="csX36" fmla="*/ 2224267 w 11039561"/>
                <a:gd name="csY36" fmla="*/ 3458988 h 3458988"/>
                <a:gd name="csX37" fmla="*/ 1367433 w 11039561"/>
                <a:gd name="csY37" fmla="*/ 3458988 h 3458988"/>
                <a:gd name="csX38" fmla="*/ 576510 w 11039561"/>
                <a:gd name="csY38" fmla="*/ 3458988 h 3458988"/>
                <a:gd name="csX39" fmla="*/ 0 w 11039561"/>
                <a:gd name="csY39" fmla="*/ 2882478 h 3458988"/>
                <a:gd name="csX40" fmla="*/ 0 w 11039561"/>
                <a:gd name="csY40" fmla="*/ 2259867 h 3458988"/>
                <a:gd name="csX41" fmla="*/ 0 w 11039561"/>
                <a:gd name="csY41" fmla="*/ 1706434 h 3458988"/>
                <a:gd name="csX42" fmla="*/ 0 w 11039561"/>
                <a:gd name="csY42" fmla="*/ 1083823 h 3458988"/>
                <a:gd name="csX43" fmla="*/ 0 w 11039561"/>
                <a:gd name="csY43" fmla="*/ 576510 h 34589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11039561" h="3458988" fill="none" extrusionOk="0">
                  <a:moveTo>
                    <a:pt x="0" y="576510"/>
                  </a:moveTo>
                  <a:cubicBezTo>
                    <a:pt x="20639" y="241078"/>
                    <a:pt x="280242" y="-43129"/>
                    <a:pt x="576510" y="0"/>
                  </a:cubicBezTo>
                  <a:cubicBezTo>
                    <a:pt x="788885" y="-37874"/>
                    <a:pt x="1075998" y="-19881"/>
                    <a:pt x="1334478" y="0"/>
                  </a:cubicBezTo>
                  <a:cubicBezTo>
                    <a:pt x="1592958" y="19881"/>
                    <a:pt x="1571104" y="12578"/>
                    <a:pt x="1795850" y="0"/>
                  </a:cubicBezTo>
                  <a:cubicBezTo>
                    <a:pt x="2020596" y="-12578"/>
                    <a:pt x="2305878" y="-19115"/>
                    <a:pt x="2652684" y="0"/>
                  </a:cubicBezTo>
                  <a:cubicBezTo>
                    <a:pt x="2999490" y="19115"/>
                    <a:pt x="2910530" y="4960"/>
                    <a:pt x="3114056" y="0"/>
                  </a:cubicBezTo>
                  <a:cubicBezTo>
                    <a:pt x="3317582" y="-4960"/>
                    <a:pt x="3400411" y="22304"/>
                    <a:pt x="3575427" y="0"/>
                  </a:cubicBezTo>
                  <a:cubicBezTo>
                    <a:pt x="3750443" y="-22304"/>
                    <a:pt x="3852314" y="-15489"/>
                    <a:pt x="4036799" y="0"/>
                  </a:cubicBezTo>
                  <a:cubicBezTo>
                    <a:pt x="4221284" y="15489"/>
                    <a:pt x="4613551" y="-7226"/>
                    <a:pt x="4893633" y="0"/>
                  </a:cubicBezTo>
                  <a:cubicBezTo>
                    <a:pt x="5173715" y="7226"/>
                    <a:pt x="5181482" y="-18272"/>
                    <a:pt x="5355005" y="0"/>
                  </a:cubicBezTo>
                  <a:cubicBezTo>
                    <a:pt x="5528528" y="18272"/>
                    <a:pt x="5561280" y="6180"/>
                    <a:pt x="5717511" y="0"/>
                  </a:cubicBezTo>
                  <a:cubicBezTo>
                    <a:pt x="5873742" y="-6180"/>
                    <a:pt x="6239258" y="-32792"/>
                    <a:pt x="6475479" y="0"/>
                  </a:cubicBezTo>
                  <a:cubicBezTo>
                    <a:pt x="6711700" y="32792"/>
                    <a:pt x="6721234" y="-11536"/>
                    <a:pt x="6936851" y="0"/>
                  </a:cubicBezTo>
                  <a:cubicBezTo>
                    <a:pt x="7152468" y="11536"/>
                    <a:pt x="7319439" y="-18544"/>
                    <a:pt x="7497089" y="0"/>
                  </a:cubicBezTo>
                  <a:cubicBezTo>
                    <a:pt x="7674739" y="18544"/>
                    <a:pt x="8023772" y="9711"/>
                    <a:pt x="8353922" y="0"/>
                  </a:cubicBezTo>
                  <a:cubicBezTo>
                    <a:pt x="8684072" y="-9711"/>
                    <a:pt x="8898865" y="-36653"/>
                    <a:pt x="9210756" y="0"/>
                  </a:cubicBezTo>
                  <a:cubicBezTo>
                    <a:pt x="9522647" y="36653"/>
                    <a:pt x="10058255" y="-44963"/>
                    <a:pt x="10463051" y="0"/>
                  </a:cubicBezTo>
                  <a:cubicBezTo>
                    <a:pt x="10714743" y="19820"/>
                    <a:pt x="10970929" y="248148"/>
                    <a:pt x="11039561" y="576510"/>
                  </a:cubicBezTo>
                  <a:cubicBezTo>
                    <a:pt x="11010132" y="856328"/>
                    <a:pt x="11043308" y="938434"/>
                    <a:pt x="11039561" y="1199121"/>
                  </a:cubicBezTo>
                  <a:cubicBezTo>
                    <a:pt x="11035814" y="1459808"/>
                    <a:pt x="11069237" y="1536345"/>
                    <a:pt x="11039561" y="1821733"/>
                  </a:cubicBezTo>
                  <a:cubicBezTo>
                    <a:pt x="11009885" y="2107121"/>
                    <a:pt x="11058731" y="2126544"/>
                    <a:pt x="11039561" y="2329046"/>
                  </a:cubicBezTo>
                  <a:cubicBezTo>
                    <a:pt x="11020391" y="2531548"/>
                    <a:pt x="11029682" y="2703311"/>
                    <a:pt x="11039561" y="2882478"/>
                  </a:cubicBezTo>
                  <a:cubicBezTo>
                    <a:pt x="11000747" y="3256937"/>
                    <a:pt x="10847297" y="3425244"/>
                    <a:pt x="10463051" y="3458988"/>
                  </a:cubicBezTo>
                  <a:cubicBezTo>
                    <a:pt x="10158480" y="3472122"/>
                    <a:pt x="9976546" y="3429944"/>
                    <a:pt x="9803948" y="3458988"/>
                  </a:cubicBezTo>
                  <a:cubicBezTo>
                    <a:pt x="9631350" y="3488032"/>
                    <a:pt x="9585144" y="3469745"/>
                    <a:pt x="9441442" y="3458988"/>
                  </a:cubicBezTo>
                  <a:cubicBezTo>
                    <a:pt x="9297740" y="3448231"/>
                    <a:pt x="9101181" y="3444778"/>
                    <a:pt x="8980070" y="3458988"/>
                  </a:cubicBezTo>
                  <a:cubicBezTo>
                    <a:pt x="8858959" y="3473198"/>
                    <a:pt x="8578076" y="3444119"/>
                    <a:pt x="8419833" y="3458988"/>
                  </a:cubicBezTo>
                  <a:cubicBezTo>
                    <a:pt x="8261590" y="3473857"/>
                    <a:pt x="7822185" y="3453561"/>
                    <a:pt x="7562999" y="3458988"/>
                  </a:cubicBezTo>
                  <a:cubicBezTo>
                    <a:pt x="7303813" y="3464415"/>
                    <a:pt x="7222449" y="3486109"/>
                    <a:pt x="6903896" y="3458988"/>
                  </a:cubicBezTo>
                  <a:cubicBezTo>
                    <a:pt x="6585343" y="3431867"/>
                    <a:pt x="6474357" y="3431595"/>
                    <a:pt x="6244794" y="3458988"/>
                  </a:cubicBezTo>
                  <a:cubicBezTo>
                    <a:pt x="6015231" y="3486381"/>
                    <a:pt x="5617956" y="3499423"/>
                    <a:pt x="5387960" y="3458988"/>
                  </a:cubicBezTo>
                  <a:cubicBezTo>
                    <a:pt x="5157964" y="3418553"/>
                    <a:pt x="5100122" y="3469821"/>
                    <a:pt x="5025453" y="3458988"/>
                  </a:cubicBezTo>
                  <a:cubicBezTo>
                    <a:pt x="4950784" y="3448155"/>
                    <a:pt x="4702580" y="3468137"/>
                    <a:pt x="4564082" y="3458988"/>
                  </a:cubicBezTo>
                  <a:cubicBezTo>
                    <a:pt x="4425584" y="3449839"/>
                    <a:pt x="4144774" y="3465354"/>
                    <a:pt x="4003844" y="3458988"/>
                  </a:cubicBezTo>
                  <a:cubicBezTo>
                    <a:pt x="3862914" y="3452622"/>
                    <a:pt x="3595412" y="3490626"/>
                    <a:pt x="3245876" y="3458988"/>
                  </a:cubicBezTo>
                  <a:cubicBezTo>
                    <a:pt x="2896340" y="3427350"/>
                    <a:pt x="2768573" y="3486384"/>
                    <a:pt x="2586773" y="3458988"/>
                  </a:cubicBezTo>
                  <a:cubicBezTo>
                    <a:pt x="2404973" y="3431592"/>
                    <a:pt x="2359897" y="3457975"/>
                    <a:pt x="2224267" y="3458988"/>
                  </a:cubicBezTo>
                  <a:cubicBezTo>
                    <a:pt x="2088637" y="3460001"/>
                    <a:pt x="1593428" y="3481531"/>
                    <a:pt x="1367433" y="3458988"/>
                  </a:cubicBezTo>
                  <a:cubicBezTo>
                    <a:pt x="1141438" y="3436445"/>
                    <a:pt x="968175" y="3446996"/>
                    <a:pt x="576510" y="3458988"/>
                  </a:cubicBezTo>
                  <a:cubicBezTo>
                    <a:pt x="254499" y="3465200"/>
                    <a:pt x="7448" y="3209697"/>
                    <a:pt x="0" y="2882478"/>
                  </a:cubicBezTo>
                  <a:cubicBezTo>
                    <a:pt x="-14424" y="2752425"/>
                    <a:pt x="-12679" y="2522551"/>
                    <a:pt x="0" y="2259867"/>
                  </a:cubicBezTo>
                  <a:cubicBezTo>
                    <a:pt x="12679" y="1997183"/>
                    <a:pt x="4844" y="1938618"/>
                    <a:pt x="0" y="1706434"/>
                  </a:cubicBezTo>
                  <a:cubicBezTo>
                    <a:pt x="-4844" y="1474250"/>
                    <a:pt x="-5524" y="1371600"/>
                    <a:pt x="0" y="1083823"/>
                  </a:cubicBezTo>
                  <a:cubicBezTo>
                    <a:pt x="5524" y="796046"/>
                    <a:pt x="-17082" y="789467"/>
                    <a:pt x="0" y="576510"/>
                  </a:cubicBezTo>
                  <a:close/>
                </a:path>
                <a:path w="11039561" h="3458988" stroke="0" extrusionOk="0">
                  <a:moveTo>
                    <a:pt x="0" y="576510"/>
                  </a:moveTo>
                  <a:cubicBezTo>
                    <a:pt x="24375" y="275780"/>
                    <a:pt x="214619" y="-24106"/>
                    <a:pt x="576510" y="0"/>
                  </a:cubicBezTo>
                  <a:cubicBezTo>
                    <a:pt x="871325" y="-11677"/>
                    <a:pt x="1089535" y="4216"/>
                    <a:pt x="1334478" y="0"/>
                  </a:cubicBezTo>
                  <a:cubicBezTo>
                    <a:pt x="1579421" y="-4216"/>
                    <a:pt x="1622360" y="1617"/>
                    <a:pt x="1696985" y="0"/>
                  </a:cubicBezTo>
                  <a:cubicBezTo>
                    <a:pt x="1771610" y="-1617"/>
                    <a:pt x="1959009" y="-7419"/>
                    <a:pt x="2059491" y="0"/>
                  </a:cubicBezTo>
                  <a:cubicBezTo>
                    <a:pt x="2159973" y="7419"/>
                    <a:pt x="2290815" y="-5997"/>
                    <a:pt x="2421998" y="0"/>
                  </a:cubicBezTo>
                  <a:cubicBezTo>
                    <a:pt x="2553181" y="5997"/>
                    <a:pt x="2785376" y="21721"/>
                    <a:pt x="2982235" y="0"/>
                  </a:cubicBezTo>
                  <a:cubicBezTo>
                    <a:pt x="3179094" y="-21721"/>
                    <a:pt x="3244273" y="9939"/>
                    <a:pt x="3344741" y="0"/>
                  </a:cubicBezTo>
                  <a:cubicBezTo>
                    <a:pt x="3445209" y="-9939"/>
                    <a:pt x="3617519" y="-2875"/>
                    <a:pt x="3707248" y="0"/>
                  </a:cubicBezTo>
                  <a:cubicBezTo>
                    <a:pt x="3796977" y="2875"/>
                    <a:pt x="4021547" y="-27631"/>
                    <a:pt x="4267485" y="0"/>
                  </a:cubicBezTo>
                  <a:cubicBezTo>
                    <a:pt x="4513423" y="27631"/>
                    <a:pt x="4557218" y="-15843"/>
                    <a:pt x="4728857" y="0"/>
                  </a:cubicBezTo>
                  <a:cubicBezTo>
                    <a:pt x="4900496" y="15843"/>
                    <a:pt x="5249883" y="-262"/>
                    <a:pt x="5585691" y="0"/>
                  </a:cubicBezTo>
                  <a:cubicBezTo>
                    <a:pt x="5921499" y="262"/>
                    <a:pt x="5972056" y="-4997"/>
                    <a:pt x="6343659" y="0"/>
                  </a:cubicBezTo>
                  <a:cubicBezTo>
                    <a:pt x="6715262" y="4997"/>
                    <a:pt x="6644261" y="-10503"/>
                    <a:pt x="6805031" y="0"/>
                  </a:cubicBezTo>
                  <a:cubicBezTo>
                    <a:pt x="6965801" y="10503"/>
                    <a:pt x="7034749" y="6909"/>
                    <a:pt x="7167537" y="0"/>
                  </a:cubicBezTo>
                  <a:cubicBezTo>
                    <a:pt x="7300325" y="-6909"/>
                    <a:pt x="7391180" y="-14080"/>
                    <a:pt x="7530044" y="0"/>
                  </a:cubicBezTo>
                  <a:cubicBezTo>
                    <a:pt x="7668908" y="14080"/>
                    <a:pt x="7952991" y="26393"/>
                    <a:pt x="8090281" y="0"/>
                  </a:cubicBezTo>
                  <a:cubicBezTo>
                    <a:pt x="8227571" y="-26393"/>
                    <a:pt x="8755457" y="42525"/>
                    <a:pt x="8947115" y="0"/>
                  </a:cubicBezTo>
                  <a:cubicBezTo>
                    <a:pt x="9138773" y="-42525"/>
                    <a:pt x="9259710" y="4259"/>
                    <a:pt x="9408487" y="0"/>
                  </a:cubicBezTo>
                  <a:cubicBezTo>
                    <a:pt x="9557264" y="-4259"/>
                    <a:pt x="10142672" y="-48673"/>
                    <a:pt x="10463051" y="0"/>
                  </a:cubicBezTo>
                  <a:cubicBezTo>
                    <a:pt x="10771866" y="44477"/>
                    <a:pt x="11066881" y="265340"/>
                    <a:pt x="11039561" y="576510"/>
                  </a:cubicBezTo>
                  <a:cubicBezTo>
                    <a:pt x="11046185" y="782407"/>
                    <a:pt x="11029544" y="922391"/>
                    <a:pt x="11039561" y="1106883"/>
                  </a:cubicBezTo>
                  <a:cubicBezTo>
                    <a:pt x="11049578" y="1291375"/>
                    <a:pt x="11064810" y="1530328"/>
                    <a:pt x="11039561" y="1706434"/>
                  </a:cubicBezTo>
                  <a:cubicBezTo>
                    <a:pt x="11014312" y="1882540"/>
                    <a:pt x="11043132" y="2107417"/>
                    <a:pt x="11039561" y="2236807"/>
                  </a:cubicBezTo>
                  <a:cubicBezTo>
                    <a:pt x="11035990" y="2366197"/>
                    <a:pt x="11032493" y="2668299"/>
                    <a:pt x="11039561" y="2882478"/>
                  </a:cubicBezTo>
                  <a:cubicBezTo>
                    <a:pt x="10987486" y="3218664"/>
                    <a:pt x="10764606" y="3456205"/>
                    <a:pt x="10463051" y="3458988"/>
                  </a:cubicBezTo>
                  <a:cubicBezTo>
                    <a:pt x="10347909" y="3483110"/>
                    <a:pt x="10087146" y="3433423"/>
                    <a:pt x="9902814" y="3458988"/>
                  </a:cubicBezTo>
                  <a:cubicBezTo>
                    <a:pt x="9718482" y="3484553"/>
                    <a:pt x="9435011" y="3459772"/>
                    <a:pt x="9045980" y="3458988"/>
                  </a:cubicBezTo>
                  <a:cubicBezTo>
                    <a:pt x="8656949" y="3458204"/>
                    <a:pt x="8672245" y="3460067"/>
                    <a:pt x="8386877" y="3458988"/>
                  </a:cubicBezTo>
                  <a:cubicBezTo>
                    <a:pt x="8101509" y="3457909"/>
                    <a:pt x="7718596" y="3449459"/>
                    <a:pt x="7530044" y="3458988"/>
                  </a:cubicBezTo>
                  <a:cubicBezTo>
                    <a:pt x="7341492" y="3468517"/>
                    <a:pt x="7250371" y="3456251"/>
                    <a:pt x="7068672" y="3458988"/>
                  </a:cubicBezTo>
                  <a:cubicBezTo>
                    <a:pt x="6886973" y="3461725"/>
                    <a:pt x="6750780" y="3452832"/>
                    <a:pt x="6508435" y="3458988"/>
                  </a:cubicBezTo>
                  <a:cubicBezTo>
                    <a:pt x="6266090" y="3465144"/>
                    <a:pt x="6152231" y="3470315"/>
                    <a:pt x="5849332" y="3458988"/>
                  </a:cubicBezTo>
                  <a:cubicBezTo>
                    <a:pt x="5546433" y="3447661"/>
                    <a:pt x="5565295" y="3467972"/>
                    <a:pt x="5289095" y="3458988"/>
                  </a:cubicBezTo>
                  <a:cubicBezTo>
                    <a:pt x="5012895" y="3450004"/>
                    <a:pt x="4635840" y="3444763"/>
                    <a:pt x="4432261" y="3458988"/>
                  </a:cubicBezTo>
                  <a:cubicBezTo>
                    <a:pt x="4228682" y="3473213"/>
                    <a:pt x="3865976" y="3430973"/>
                    <a:pt x="3674293" y="3458988"/>
                  </a:cubicBezTo>
                  <a:cubicBezTo>
                    <a:pt x="3482610" y="3487003"/>
                    <a:pt x="3299419" y="3436434"/>
                    <a:pt x="3114056" y="3458988"/>
                  </a:cubicBezTo>
                  <a:cubicBezTo>
                    <a:pt x="2928693" y="3481542"/>
                    <a:pt x="2519658" y="3473920"/>
                    <a:pt x="2356087" y="3458988"/>
                  </a:cubicBezTo>
                  <a:cubicBezTo>
                    <a:pt x="2192516" y="3444056"/>
                    <a:pt x="1947176" y="3468913"/>
                    <a:pt x="1598119" y="3458988"/>
                  </a:cubicBezTo>
                  <a:cubicBezTo>
                    <a:pt x="1249062" y="3449063"/>
                    <a:pt x="1030979" y="3446947"/>
                    <a:pt x="576510" y="3458988"/>
                  </a:cubicBezTo>
                  <a:cubicBezTo>
                    <a:pt x="266955" y="3491095"/>
                    <a:pt x="64183" y="3177238"/>
                    <a:pt x="0" y="2882478"/>
                  </a:cubicBezTo>
                  <a:cubicBezTo>
                    <a:pt x="23926" y="2646064"/>
                    <a:pt x="-10487" y="2628418"/>
                    <a:pt x="0" y="2375165"/>
                  </a:cubicBezTo>
                  <a:cubicBezTo>
                    <a:pt x="10487" y="2121912"/>
                    <a:pt x="-6750" y="2006961"/>
                    <a:pt x="0" y="1798673"/>
                  </a:cubicBezTo>
                  <a:cubicBezTo>
                    <a:pt x="6750" y="1590385"/>
                    <a:pt x="-24017" y="1357176"/>
                    <a:pt x="0" y="1199121"/>
                  </a:cubicBezTo>
                  <a:cubicBezTo>
                    <a:pt x="24017" y="1041066"/>
                    <a:pt x="-20468" y="732856"/>
                    <a:pt x="0" y="576510"/>
                  </a:cubicBezTo>
                  <a:close/>
                </a:path>
              </a:pathLst>
            </a:custGeom>
            <a:solidFill>
              <a:srgbClr val="FFE4C0"/>
            </a:solidFill>
            <a:ln w="76200">
              <a:solidFill>
                <a:srgbClr val="FCB14E"/>
              </a:solidFill>
              <a:extLst>
                <a:ext uri="{C807C97D-BFC1-408E-A445-0C87EB9F89A2}">
                  <ask:lineSketchStyleProps xmlns:ask="http://schemas.microsoft.com/office/drawing/2018/sketchyshapes" sd="1637665461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43071" y="7062102"/>
              <a:ext cx="2544424" cy="169277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373"/>
                </a:lnSpc>
              </a:pPr>
              <a:r>
                <a:rPr lang="en-US" sz="6600" dirty="0" err="1">
                  <a:ln>
                    <a:solidFill>
                      <a:schemeClr val="bg1"/>
                    </a:solidFill>
                  </a:ln>
                  <a:latin typeface="可畫漫畫標題-繁"/>
                  <a:ea typeface="可畫漫畫標題-繁"/>
                  <a:sym typeface="GenSenRounded TW"/>
                </a:rPr>
                <a:t>酸荔果</a:t>
              </a:r>
              <a:endParaRPr lang="en-US" sz="6600" dirty="0">
                <a:ln>
                  <a:solidFill>
                    <a:schemeClr val="bg1"/>
                  </a:solidFill>
                </a:ln>
                <a:latin typeface="可畫漫畫標題-繁"/>
                <a:ea typeface="可畫漫畫標題-繁"/>
                <a:sym typeface="GenSenRounded TW"/>
              </a:endParaRPr>
            </a:p>
            <a:p>
              <a:pPr algn="ctr"/>
              <a:r>
                <a:rPr lang="en-US" altLang="zh-TW" sz="4000" dirty="0" err="1">
                  <a:solidFill>
                    <a:srgbClr val="000000"/>
                  </a:solidFill>
                  <a:latin typeface="GenSenRounded TW"/>
                  <a:ea typeface="GenSenRounded TW"/>
                  <a:sym typeface="GenSenRounded TW"/>
                </a:rPr>
                <a:t>sng-lāi-kó</a:t>
              </a:r>
              <a:endParaRPr lang="en-US" sz="4000" dirty="0">
                <a:solidFill>
                  <a:srgbClr val="000000"/>
                </a:solidFill>
                <a:latin typeface="GenSenRounded TW"/>
                <a:ea typeface="GenSenRounded TW"/>
                <a:sym typeface="GenSenRounded TW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311153" y="7019060"/>
              <a:ext cx="2336614" cy="16927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373"/>
                </a:lnSpc>
              </a:pPr>
              <a:r>
                <a:rPr lang="en-US" sz="6600" dirty="0" err="1">
                  <a:ln>
                    <a:solidFill>
                      <a:schemeClr val="bg1"/>
                    </a:solidFill>
                  </a:ln>
                  <a:latin typeface="可畫漫畫標題-繁"/>
                  <a:ea typeface="可畫漫畫標題-繁"/>
                  <a:sym typeface="GenSenRounded TW"/>
                </a:rPr>
                <a:t>美女瓜</a:t>
              </a:r>
              <a:endParaRPr lang="en-US" sz="6600" dirty="0">
                <a:ln>
                  <a:solidFill>
                    <a:schemeClr val="bg1"/>
                  </a:solidFill>
                </a:ln>
                <a:latin typeface="可畫漫畫標題-繁"/>
                <a:ea typeface="可畫漫畫標題-繁"/>
                <a:sym typeface="GenSenRounded TW"/>
              </a:endParaRPr>
            </a:p>
            <a:p>
              <a:pPr algn="ctr"/>
              <a:r>
                <a:rPr lang="en-US" altLang="zh-TW" sz="4000" dirty="0" err="1">
                  <a:solidFill>
                    <a:srgbClr val="000000"/>
                  </a:solidFill>
                  <a:latin typeface="GenSenRounded TW"/>
                  <a:ea typeface="GenSenRounded TW"/>
                  <a:sym typeface="GenSenRounded TW"/>
                </a:rPr>
                <a:t>bí-lí-kue</a:t>
              </a:r>
              <a:endPara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GenSenRounded TW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4782800" y="7062102"/>
              <a:ext cx="2544425" cy="169277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373"/>
                </a:lnSpc>
              </a:pPr>
              <a:r>
                <a:rPr lang="en-US" sz="6600" dirty="0" err="1">
                  <a:ln>
                    <a:solidFill>
                      <a:schemeClr val="bg1"/>
                    </a:solidFill>
                  </a:ln>
                  <a:latin typeface="可畫漫畫標題-繁"/>
                  <a:ea typeface="可畫漫畫標題-繁"/>
                  <a:sym typeface="GenSenRounded TW"/>
                </a:rPr>
                <a:t>雞卵果</a:t>
              </a:r>
              <a:endParaRPr lang="en-US" sz="6600" dirty="0">
                <a:ln>
                  <a:solidFill>
                    <a:schemeClr val="bg1"/>
                  </a:solidFill>
                </a:ln>
                <a:latin typeface="可畫漫畫標題-繁"/>
                <a:ea typeface="可畫漫畫標題-繁"/>
                <a:sym typeface="GenSenRounded TW"/>
              </a:endParaRPr>
            </a:p>
            <a:p>
              <a:pPr algn="ctr"/>
              <a:r>
                <a:rPr lang="en-US" altLang="zh-TW" sz="4000" dirty="0" err="1">
                  <a:solidFill>
                    <a:srgbClr val="000000"/>
                  </a:solidFill>
                  <a:latin typeface="GenSenRounded TW"/>
                  <a:ea typeface="GenSenRounded TW"/>
                  <a:sym typeface="GenSenRounded TW"/>
                </a:rPr>
                <a:t>ke-nn̄g-kó</a:t>
              </a:r>
              <a:r>
                <a:rPr lang="en-US" altLang="zh-TW" sz="4000" dirty="0">
                  <a:solidFill>
                    <a:srgbClr val="000000"/>
                  </a:solidFill>
                  <a:latin typeface="GenSenRounded TW"/>
                  <a:ea typeface="GenSenRounded TW"/>
                  <a:sym typeface="GenSenRounded TW"/>
                </a:rPr>
                <a:t>  </a:t>
              </a:r>
            </a:p>
          </p:txBody>
        </p:sp>
        <p:sp>
          <p:nvSpPr>
            <p:cNvPr id="23" name="手繪多邊形: 圖案 22">
              <a:extLst>
                <a:ext uri="{FF2B5EF4-FFF2-40B4-BE49-F238E27FC236}">
                  <a16:creationId xmlns:a16="http://schemas.microsoft.com/office/drawing/2014/main" id="{885CD35E-D3D3-BFAE-761D-05ACCA747166}"/>
                </a:ext>
              </a:extLst>
            </p:cNvPr>
            <p:cNvSpPr/>
            <p:nvPr/>
          </p:nvSpPr>
          <p:spPr>
            <a:xfrm>
              <a:off x="6634575" y="6127767"/>
              <a:ext cx="4429775" cy="846012"/>
            </a:xfrm>
            <a:custGeom>
              <a:avLst/>
              <a:gdLst>
                <a:gd name="csX0" fmla="*/ 676453 w 4429775"/>
                <a:gd name="csY0" fmla="*/ 0 h 846012"/>
                <a:gd name="csX1" fmla="*/ 1154778 w 4429775"/>
                <a:gd name="csY1" fmla="*/ 123896 h 846012"/>
                <a:gd name="csX2" fmla="*/ 1189265 w 4429775"/>
                <a:gd name="csY2" fmla="*/ 150033 h 846012"/>
                <a:gd name="csX3" fmla="*/ 1223752 w 4429775"/>
                <a:gd name="csY3" fmla="*/ 123896 h 846012"/>
                <a:gd name="csX4" fmla="*/ 1702076 w 4429775"/>
                <a:gd name="csY4" fmla="*/ 0 h 846012"/>
                <a:gd name="csX5" fmla="*/ 2180401 w 4429775"/>
                <a:gd name="csY5" fmla="*/ 123896 h 846012"/>
                <a:gd name="csX6" fmla="*/ 2214888 w 4429775"/>
                <a:gd name="csY6" fmla="*/ 150033 h 846012"/>
                <a:gd name="csX7" fmla="*/ 2249375 w 4429775"/>
                <a:gd name="csY7" fmla="*/ 123896 h 846012"/>
                <a:gd name="csX8" fmla="*/ 2727699 w 4429775"/>
                <a:gd name="csY8" fmla="*/ 0 h 846012"/>
                <a:gd name="csX9" fmla="*/ 3206024 w 4429775"/>
                <a:gd name="csY9" fmla="*/ 123896 h 846012"/>
                <a:gd name="csX10" fmla="*/ 3240511 w 4429775"/>
                <a:gd name="csY10" fmla="*/ 150033 h 846012"/>
                <a:gd name="csX11" fmla="*/ 3274998 w 4429775"/>
                <a:gd name="csY11" fmla="*/ 123896 h 846012"/>
                <a:gd name="csX12" fmla="*/ 3753322 w 4429775"/>
                <a:gd name="csY12" fmla="*/ 0 h 846012"/>
                <a:gd name="csX13" fmla="*/ 4429775 w 4429775"/>
                <a:gd name="csY13" fmla="*/ 423006 h 846012"/>
                <a:gd name="csX14" fmla="*/ 3753322 w 4429775"/>
                <a:gd name="csY14" fmla="*/ 846012 h 846012"/>
                <a:gd name="csX15" fmla="*/ 3274998 w 4429775"/>
                <a:gd name="csY15" fmla="*/ 722116 h 846012"/>
                <a:gd name="csX16" fmla="*/ 3240511 w 4429775"/>
                <a:gd name="csY16" fmla="*/ 695979 h 846012"/>
                <a:gd name="csX17" fmla="*/ 3206024 w 4429775"/>
                <a:gd name="csY17" fmla="*/ 722116 h 846012"/>
                <a:gd name="csX18" fmla="*/ 2727699 w 4429775"/>
                <a:gd name="csY18" fmla="*/ 846012 h 846012"/>
                <a:gd name="csX19" fmla="*/ 2249375 w 4429775"/>
                <a:gd name="csY19" fmla="*/ 722116 h 846012"/>
                <a:gd name="csX20" fmla="*/ 2214888 w 4429775"/>
                <a:gd name="csY20" fmla="*/ 695979 h 846012"/>
                <a:gd name="csX21" fmla="*/ 2180401 w 4429775"/>
                <a:gd name="csY21" fmla="*/ 722116 h 846012"/>
                <a:gd name="csX22" fmla="*/ 1702076 w 4429775"/>
                <a:gd name="csY22" fmla="*/ 846012 h 846012"/>
                <a:gd name="csX23" fmla="*/ 1223752 w 4429775"/>
                <a:gd name="csY23" fmla="*/ 722116 h 846012"/>
                <a:gd name="csX24" fmla="*/ 1189265 w 4429775"/>
                <a:gd name="csY24" fmla="*/ 695979 h 846012"/>
                <a:gd name="csX25" fmla="*/ 1154778 w 4429775"/>
                <a:gd name="csY25" fmla="*/ 722116 h 846012"/>
                <a:gd name="csX26" fmla="*/ 676453 w 4429775"/>
                <a:gd name="csY26" fmla="*/ 846012 h 846012"/>
                <a:gd name="csX27" fmla="*/ 0 w 4429775"/>
                <a:gd name="csY27" fmla="*/ 423006 h 846012"/>
                <a:gd name="csX28" fmla="*/ 676453 w 4429775"/>
                <a:gd name="csY28" fmla="*/ 0 h 8460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4429775" h="846012">
                  <a:moveTo>
                    <a:pt x="676453" y="0"/>
                  </a:moveTo>
                  <a:cubicBezTo>
                    <a:pt x="863251" y="0"/>
                    <a:pt x="1032364" y="47347"/>
                    <a:pt x="1154778" y="123896"/>
                  </a:cubicBezTo>
                  <a:lnTo>
                    <a:pt x="1189265" y="150033"/>
                  </a:lnTo>
                  <a:lnTo>
                    <a:pt x="1223752" y="123896"/>
                  </a:lnTo>
                  <a:cubicBezTo>
                    <a:pt x="1346166" y="47347"/>
                    <a:pt x="1515279" y="0"/>
                    <a:pt x="1702076" y="0"/>
                  </a:cubicBezTo>
                  <a:cubicBezTo>
                    <a:pt x="1888874" y="0"/>
                    <a:pt x="2057987" y="47347"/>
                    <a:pt x="2180401" y="123896"/>
                  </a:cubicBezTo>
                  <a:lnTo>
                    <a:pt x="2214888" y="150033"/>
                  </a:lnTo>
                  <a:lnTo>
                    <a:pt x="2249375" y="123896"/>
                  </a:lnTo>
                  <a:cubicBezTo>
                    <a:pt x="2371789" y="47347"/>
                    <a:pt x="2540902" y="0"/>
                    <a:pt x="2727699" y="0"/>
                  </a:cubicBezTo>
                  <a:cubicBezTo>
                    <a:pt x="2914497" y="0"/>
                    <a:pt x="3083610" y="47347"/>
                    <a:pt x="3206024" y="123896"/>
                  </a:cubicBezTo>
                  <a:lnTo>
                    <a:pt x="3240511" y="150033"/>
                  </a:lnTo>
                  <a:lnTo>
                    <a:pt x="3274998" y="123896"/>
                  </a:lnTo>
                  <a:cubicBezTo>
                    <a:pt x="3397411" y="47347"/>
                    <a:pt x="3566525" y="0"/>
                    <a:pt x="3753322" y="0"/>
                  </a:cubicBezTo>
                  <a:cubicBezTo>
                    <a:pt x="4126917" y="0"/>
                    <a:pt x="4429775" y="189386"/>
                    <a:pt x="4429775" y="423006"/>
                  </a:cubicBezTo>
                  <a:cubicBezTo>
                    <a:pt x="4429775" y="656626"/>
                    <a:pt x="4126917" y="846012"/>
                    <a:pt x="3753322" y="846012"/>
                  </a:cubicBezTo>
                  <a:cubicBezTo>
                    <a:pt x="3566525" y="846012"/>
                    <a:pt x="3397411" y="798666"/>
                    <a:pt x="3274998" y="722116"/>
                  </a:cubicBezTo>
                  <a:lnTo>
                    <a:pt x="3240511" y="695979"/>
                  </a:lnTo>
                  <a:lnTo>
                    <a:pt x="3206024" y="722116"/>
                  </a:lnTo>
                  <a:cubicBezTo>
                    <a:pt x="3083610" y="798666"/>
                    <a:pt x="2914497" y="846012"/>
                    <a:pt x="2727699" y="846012"/>
                  </a:cubicBezTo>
                  <a:cubicBezTo>
                    <a:pt x="2540902" y="846012"/>
                    <a:pt x="2371789" y="798666"/>
                    <a:pt x="2249375" y="722116"/>
                  </a:cubicBezTo>
                  <a:lnTo>
                    <a:pt x="2214888" y="695979"/>
                  </a:lnTo>
                  <a:lnTo>
                    <a:pt x="2180401" y="722116"/>
                  </a:lnTo>
                  <a:cubicBezTo>
                    <a:pt x="2057987" y="798666"/>
                    <a:pt x="1888874" y="846012"/>
                    <a:pt x="1702076" y="846012"/>
                  </a:cubicBezTo>
                  <a:cubicBezTo>
                    <a:pt x="1515279" y="846012"/>
                    <a:pt x="1346166" y="798666"/>
                    <a:pt x="1223752" y="722116"/>
                  </a:cubicBezTo>
                  <a:lnTo>
                    <a:pt x="1189265" y="695979"/>
                  </a:lnTo>
                  <a:lnTo>
                    <a:pt x="1154778" y="722116"/>
                  </a:lnTo>
                  <a:cubicBezTo>
                    <a:pt x="1032364" y="798666"/>
                    <a:pt x="863251" y="846012"/>
                    <a:pt x="676453" y="846012"/>
                  </a:cubicBezTo>
                  <a:cubicBezTo>
                    <a:pt x="302858" y="846012"/>
                    <a:pt x="0" y="656626"/>
                    <a:pt x="0" y="423006"/>
                  </a:cubicBezTo>
                  <a:cubicBezTo>
                    <a:pt x="0" y="189386"/>
                    <a:pt x="302858" y="0"/>
                    <a:pt x="676453" y="0"/>
                  </a:cubicBezTo>
                  <a:close/>
                </a:path>
              </a:pathLst>
            </a:custGeom>
            <a:solidFill>
              <a:srgbClr val="FCB1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zh-TW" altLang="en-US" sz="4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其他的講法</a:t>
              </a:r>
              <a:endPara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97FB988A-B464-3102-F3AD-B0A5FB9A1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012922" y="9049648"/>
              <a:ext cx="2127688" cy="859611"/>
            </a:xfrm>
            <a:prstGeom prst="rect">
              <a:avLst/>
            </a:prstGeom>
          </p:spPr>
        </p:pic>
        <p:sp>
          <p:nvSpPr>
            <p:cNvPr id="2" name="文字方塊 1">
              <a:extLst>
                <a:ext uri="{FF2B5EF4-FFF2-40B4-BE49-F238E27FC236}">
                  <a16:creationId xmlns:a16="http://schemas.microsoft.com/office/drawing/2014/main" id="{3754BCF0-DAD9-0A3F-F40F-686D6708D524}"/>
                </a:ext>
              </a:extLst>
            </p:cNvPr>
            <p:cNvSpPr txBox="1"/>
            <p:nvPr/>
          </p:nvSpPr>
          <p:spPr>
            <a:xfrm>
              <a:off x="10190952" y="8981788"/>
              <a:ext cx="65453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b="1" dirty="0">
                  <a:solidFill>
                    <a:srgbClr val="93652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百香果的台語，</a:t>
              </a:r>
              <a:r>
                <a:rPr lang="en-US" altLang="zh-TW" sz="2400" b="1" dirty="0">
                  <a:solidFill>
                    <a:srgbClr val="93652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</a:t>
              </a:r>
              <a:r>
                <a:rPr lang="zh-TW" altLang="en-US" sz="2400" b="1" dirty="0">
                  <a:solidFill>
                    <a:srgbClr val="93652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種唸法報你知！</a:t>
              </a:r>
              <a:endParaRPr lang="en-US" altLang="zh-TW" sz="24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en-US" altLang="zh-TW" sz="2000" b="1" dirty="0">
                  <a:solidFill>
                    <a:srgbClr val="93652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hlinkClick r:id="rId18"/>
                </a:rPr>
                <a:t>https://</a:t>
              </a:r>
              <a:r>
                <a:rPr lang="en-US" altLang="zh-TW" sz="2000" b="1" dirty="0" err="1">
                  <a:solidFill>
                    <a:srgbClr val="93652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hlinkClick r:id="rId18"/>
                </a:rPr>
                <a:t>www.facebook.com</a:t>
              </a:r>
              <a:r>
                <a:rPr lang="en-US" altLang="zh-TW" sz="2000" b="1" dirty="0">
                  <a:solidFill>
                    <a:srgbClr val="93652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hlinkClick r:id="rId18"/>
                </a:rPr>
                <a:t>/reel/449531701498245</a:t>
              </a:r>
              <a:endParaRPr lang="zh-TW" altLang="en-US" sz="20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27" name="時計果">
            <a:hlinkClick r:id="" action="ppaction://media"/>
            <a:extLst>
              <a:ext uri="{FF2B5EF4-FFF2-40B4-BE49-F238E27FC236}">
                <a16:creationId xmlns:a16="http://schemas.microsoft.com/office/drawing/2014/main" id="{006C876C-374A-DD40-EDCF-0980E02D83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40610" y="4035129"/>
            <a:ext cx="648000" cy="648000"/>
          </a:xfrm>
          <a:prstGeom prst="rect">
            <a:avLst/>
          </a:prstGeom>
        </p:spPr>
      </p:pic>
      <p:pic>
        <p:nvPicPr>
          <p:cNvPr id="26" name="美女瓜">
            <a:hlinkClick r:id="" action="ppaction://media"/>
            <a:extLst>
              <a:ext uri="{FF2B5EF4-FFF2-40B4-BE49-F238E27FC236}">
                <a16:creationId xmlns:a16="http://schemas.microsoft.com/office/drawing/2014/main" id="{D26F2B2B-0248-1911-6E5B-A3CAE8A8621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53709" y="7277100"/>
            <a:ext cx="648000" cy="648000"/>
          </a:xfrm>
          <a:prstGeom prst="rect">
            <a:avLst/>
          </a:prstGeom>
        </p:spPr>
      </p:pic>
      <p:pic>
        <p:nvPicPr>
          <p:cNvPr id="6" name="雞卵果">
            <a:hlinkClick r:id="" action="ppaction://media"/>
            <a:extLst>
              <a:ext uri="{FF2B5EF4-FFF2-40B4-BE49-F238E27FC236}">
                <a16:creationId xmlns:a16="http://schemas.microsoft.com/office/drawing/2014/main" id="{D867FEA0-55CB-61AA-E08A-714A29E054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68144" y="7277100"/>
            <a:ext cx="648000" cy="648000"/>
          </a:xfrm>
          <a:prstGeom prst="rect">
            <a:avLst/>
          </a:prstGeom>
        </p:spPr>
      </p:pic>
      <p:pic>
        <p:nvPicPr>
          <p:cNvPr id="11" name="酸荔果">
            <a:hlinkClick r:id="" action="ppaction://media"/>
            <a:extLst>
              <a:ext uri="{FF2B5EF4-FFF2-40B4-BE49-F238E27FC236}">
                <a16:creationId xmlns:a16="http://schemas.microsoft.com/office/drawing/2014/main" id="{ABD76617-60FB-D2E6-6279-E3D1230D9EF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343147" y="7277100"/>
            <a:ext cx="648000" cy="648000"/>
          </a:xfrm>
          <a:prstGeom prst="rect">
            <a:avLst/>
          </a:prstGeom>
        </p:spPr>
      </p:pic>
      <p:pic>
        <p:nvPicPr>
          <p:cNvPr id="8" name="時鐘瓜">
            <a:hlinkClick r:id="" action="ppaction://media"/>
            <a:extLst>
              <a:ext uri="{FF2B5EF4-FFF2-40B4-BE49-F238E27FC236}">
                <a16:creationId xmlns:a16="http://schemas.microsoft.com/office/drawing/2014/main" id="{527A0AFE-2C76-50AA-6B04-8878A688C31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01283" y="4035129"/>
            <a:ext cx="648000" cy="6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386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10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420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10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3526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10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404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10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459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 animBg="1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10409636">
            <a:off x="354928" y="1626623"/>
            <a:ext cx="1342867" cy="1743112"/>
          </a:xfrm>
          <a:custGeom>
            <a:avLst/>
            <a:gdLst/>
            <a:ahLst/>
            <a:cxnLst/>
            <a:rect l="l" t="t" r="r" b="b"/>
            <a:pathLst>
              <a:path w="1342867" h="1743112">
                <a:moveTo>
                  <a:pt x="0" y="0"/>
                </a:moveTo>
                <a:lnTo>
                  <a:pt x="1342868" y="0"/>
                </a:lnTo>
                <a:lnTo>
                  <a:pt x="1342868" y="1743113"/>
                </a:lnTo>
                <a:lnTo>
                  <a:pt x="0" y="17431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AECF76A9-87D8-4179-63E7-01530F1EFC3F}"/>
              </a:ext>
            </a:extLst>
          </p:cNvPr>
          <p:cNvSpPr txBox="1"/>
          <p:nvPr/>
        </p:nvSpPr>
        <p:spPr>
          <a:xfrm>
            <a:off x="8118203" y="2220157"/>
            <a:ext cx="4454896" cy="27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zh-TW" alt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講</a:t>
            </a:r>
            <a:r>
              <a:rPr lang="en-US" sz="4773" u="sng" dirty="0" err="1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法一</a:t>
            </a:r>
            <a:r>
              <a:rPr 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：</a:t>
            </a:r>
          </a:p>
          <a:p>
            <a:pPr lvl="0"/>
            <a:r>
              <a:rPr lang="en-US" altLang="zh-TW" sz="8373" spc="600" dirty="0" err="1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鹽桑仔</a:t>
            </a:r>
            <a:endParaRPr lang="en-US" altLang="zh-TW" sz="8373" spc="600" dirty="0">
              <a:ln>
                <a:solidFill>
                  <a:schemeClr val="bg1"/>
                </a:solidFill>
              </a:ln>
              <a:solidFill>
                <a:srgbClr val="93652D"/>
              </a:solidFill>
              <a:latin typeface="可畫漫畫標題-繁"/>
              <a:ea typeface="可畫漫畫標題-繁"/>
              <a:cs typeface="可畫漫畫標題-繁"/>
              <a:sym typeface="可畫漫畫標題-繁"/>
            </a:endParaRPr>
          </a:p>
          <a:p>
            <a:pPr marL="0" lvl="0" indent="0" algn="l"/>
            <a:r>
              <a:rPr lang="en-US" sz="4535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iâm-sng</a:t>
            </a:r>
            <a:r>
              <a:rPr lang="en-US" sz="4535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-á</a:t>
            </a: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59B6FF65-792B-CBBE-5317-05939CABE1FC}"/>
              </a:ext>
            </a:extLst>
          </p:cNvPr>
          <p:cNvSpPr txBox="1"/>
          <p:nvPr/>
        </p:nvSpPr>
        <p:spPr>
          <a:xfrm>
            <a:off x="8118203" y="5839326"/>
            <a:ext cx="4454896" cy="2731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zh-TW" alt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講</a:t>
            </a:r>
            <a:r>
              <a:rPr 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法</a:t>
            </a:r>
            <a:r>
              <a:rPr lang="zh-TW" alt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二</a:t>
            </a:r>
            <a:r>
              <a:rPr 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：</a:t>
            </a:r>
          </a:p>
          <a:p>
            <a:r>
              <a:rPr lang="zh-TW" altLang="en-US" sz="8373" spc="6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桑椹</a:t>
            </a:r>
          </a:p>
          <a:p>
            <a:r>
              <a:rPr lang="en-US" sz="4535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sng-suî</a:t>
            </a:r>
            <a:endParaRPr lang="en-US" sz="4535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CE0DB2F0-C819-E0BE-F39B-745DFDAAE7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7356" y="2451105"/>
            <a:ext cx="5435352" cy="5435352"/>
          </a:xfrm>
          <a:prstGeom prst="rect">
            <a:avLst/>
          </a:prstGeom>
        </p:spPr>
      </p:pic>
      <p:pic>
        <p:nvPicPr>
          <p:cNvPr id="15" name="鹽桑仔">
            <a:hlinkClick r:id="" action="ppaction://media"/>
            <a:extLst>
              <a:ext uri="{FF2B5EF4-FFF2-40B4-BE49-F238E27FC236}">
                <a16:creationId xmlns:a16="http://schemas.microsoft.com/office/drawing/2014/main" id="{7996B1D2-02C0-0EBA-58AC-6E0C1B5398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0000" y="3284700"/>
            <a:ext cx="648000" cy="648000"/>
          </a:xfrm>
          <a:prstGeom prst="rect">
            <a:avLst/>
          </a:prstGeom>
        </p:spPr>
      </p:pic>
      <p:pic>
        <p:nvPicPr>
          <p:cNvPr id="6" name="桑椹">
            <a:hlinkClick r:id="" action="ppaction://media"/>
            <a:extLst>
              <a:ext uri="{FF2B5EF4-FFF2-40B4-BE49-F238E27FC236}">
                <a16:creationId xmlns:a16="http://schemas.microsoft.com/office/drawing/2014/main" id="{FB89C363-3AAD-1D35-5C55-2E497A94DCD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71895" y="6809084"/>
            <a:ext cx="648000" cy="6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36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10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431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10409636">
            <a:off x="354928" y="1626623"/>
            <a:ext cx="1342867" cy="1743112"/>
          </a:xfrm>
          <a:custGeom>
            <a:avLst/>
            <a:gdLst/>
            <a:ahLst/>
            <a:cxnLst/>
            <a:rect l="l" t="t" r="r" b="b"/>
            <a:pathLst>
              <a:path w="1342867" h="1743112">
                <a:moveTo>
                  <a:pt x="0" y="0"/>
                </a:moveTo>
                <a:lnTo>
                  <a:pt x="1342868" y="0"/>
                </a:lnTo>
                <a:lnTo>
                  <a:pt x="1342868" y="1743113"/>
                </a:lnTo>
                <a:lnTo>
                  <a:pt x="0" y="174311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499FD5E4-E36D-FDE3-1D08-B00EE8A772EA}"/>
              </a:ext>
            </a:extLst>
          </p:cNvPr>
          <p:cNvSpPr txBox="1"/>
          <p:nvPr/>
        </p:nvSpPr>
        <p:spPr>
          <a:xfrm>
            <a:off x="6590207" y="571500"/>
            <a:ext cx="4454896" cy="27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zh-TW" alt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講</a:t>
            </a:r>
            <a:r>
              <a:rPr lang="en-US" sz="4773" u="sng" dirty="0" err="1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法一</a:t>
            </a:r>
            <a:r>
              <a:rPr 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：</a:t>
            </a:r>
          </a:p>
          <a:p>
            <a:pPr lvl="0"/>
            <a:r>
              <a:rPr lang="zh-TW" altLang="en-US" sz="8373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鱷梨仔</a:t>
            </a:r>
          </a:p>
          <a:p>
            <a:pPr lvl="0" indent="0"/>
            <a:r>
              <a:rPr lang="en-US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kho̍k-lâi-á</a:t>
            </a:r>
            <a:endParaRPr lang="en-US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0AACF518-13CA-26E2-0683-B7051A72F01D}"/>
              </a:ext>
            </a:extLst>
          </p:cNvPr>
          <p:cNvSpPr txBox="1"/>
          <p:nvPr/>
        </p:nvSpPr>
        <p:spPr>
          <a:xfrm>
            <a:off x="6590207" y="3534420"/>
            <a:ext cx="4454896" cy="2577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82"/>
              </a:lnSpc>
            </a:pPr>
            <a:r>
              <a:rPr lang="zh-TW" alt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講</a:t>
            </a:r>
            <a:r>
              <a:rPr 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法</a:t>
            </a:r>
            <a:r>
              <a:rPr lang="zh-TW" alt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二</a:t>
            </a:r>
            <a:r>
              <a:rPr 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：</a:t>
            </a:r>
          </a:p>
          <a:p>
            <a:pPr>
              <a:lnSpc>
                <a:spcPts val="8624"/>
              </a:lnSpc>
            </a:pPr>
            <a:r>
              <a:rPr lang="zh-TW" altLang="en-US" sz="8373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油梨仔</a:t>
            </a:r>
          </a:p>
          <a:p>
            <a:r>
              <a:rPr lang="en-US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iû</a:t>
            </a:r>
            <a:r>
              <a:rPr lang="en-US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-</a:t>
            </a:r>
            <a:r>
              <a:rPr lang="en-US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lâi</a:t>
            </a:r>
            <a:r>
              <a:rPr lang="en-US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-á</a:t>
            </a: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1E2BCD06-6FBF-7811-D3D7-259C085BDA18}"/>
              </a:ext>
            </a:extLst>
          </p:cNvPr>
          <p:cNvSpPr txBox="1"/>
          <p:nvPr/>
        </p:nvSpPr>
        <p:spPr>
          <a:xfrm>
            <a:off x="6590206" y="6522989"/>
            <a:ext cx="9030794" cy="25776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2"/>
              </a:lnSpc>
            </a:pPr>
            <a:r>
              <a:rPr lang="zh-TW" alt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講</a:t>
            </a:r>
            <a:r>
              <a:rPr 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法</a:t>
            </a:r>
            <a:r>
              <a:rPr lang="zh-TW" alt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三</a:t>
            </a:r>
            <a:r>
              <a:rPr 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：</a:t>
            </a:r>
          </a:p>
          <a:p>
            <a:pPr>
              <a:lnSpc>
                <a:spcPts val="8624"/>
              </a:lnSpc>
            </a:pPr>
            <a:r>
              <a:rPr lang="en-US" altLang="zh-TW" sz="60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GenSenRounded TW"/>
                <a:ea typeface="GenSenRounded TW"/>
                <a:sym typeface="可畫漫畫標題-繁"/>
              </a:rPr>
              <a:t>a-</a:t>
            </a:r>
            <a:r>
              <a:rPr lang="en-US" altLang="zh-TW" sz="6000" dirty="0" err="1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GenSenRounded TW"/>
                <a:ea typeface="GenSenRounded TW"/>
                <a:sym typeface="可畫漫畫標題-繁"/>
              </a:rPr>
              <a:t>bú</a:t>
            </a:r>
            <a:r>
              <a:rPr lang="en-US" altLang="zh-TW" sz="60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GenSenRounded TW"/>
                <a:ea typeface="GenSenRounded TW"/>
                <a:sym typeface="可畫漫畫標題-繁"/>
              </a:rPr>
              <a:t>-</a:t>
            </a:r>
            <a:r>
              <a:rPr lang="en-US" altLang="zh-TW" sz="6000" dirty="0" err="1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GenSenRounded TW"/>
                <a:ea typeface="GenSenRounded TW"/>
                <a:sym typeface="可畫漫畫標題-繁"/>
              </a:rPr>
              <a:t>khá-tooh</a:t>
            </a:r>
            <a:endParaRPr lang="en-US" altLang="zh-TW" sz="6000" dirty="0">
              <a:ln>
                <a:solidFill>
                  <a:schemeClr val="bg1"/>
                </a:solidFill>
              </a:ln>
              <a:solidFill>
                <a:srgbClr val="93652D"/>
              </a:solidFill>
              <a:latin typeface="GenSenRounded TW"/>
              <a:ea typeface="GenSenRounded TW"/>
              <a:sym typeface="可畫漫畫標題-繁"/>
            </a:endParaRPr>
          </a:p>
          <a:p>
            <a:pPr marL="0" lvl="0" indent="0" algn="l"/>
            <a:r>
              <a:rPr lang="en-US" altLang="zh-TW" sz="4000" b="1" dirty="0">
                <a:solidFill>
                  <a:srgbClr val="000000"/>
                </a:solidFill>
                <a:latin typeface="台灣宋體" panose="02010604000101010101" pitchFamily="2" charset="-120"/>
                <a:ea typeface="台灣宋體" panose="02010604000101010101" pitchFamily="2" charset="-120"/>
                <a:cs typeface="Childos Arabic"/>
                <a:sym typeface="Childos Arabic"/>
              </a:rPr>
              <a:t>(</a:t>
            </a:r>
            <a:r>
              <a:rPr lang="zh-TW" altLang="en-US" sz="4000" b="1" dirty="0">
                <a:solidFill>
                  <a:srgbClr val="000000"/>
                </a:solidFill>
                <a:latin typeface="台灣宋體" panose="02010604000101010101" pitchFamily="2" charset="-120"/>
                <a:ea typeface="台灣宋體" panose="02010604000101010101" pitchFamily="2" charset="-120"/>
                <a:cs typeface="Childos Arabic"/>
                <a:sym typeface="Childos Arabic"/>
              </a:rPr>
              <a:t>源自日語</a:t>
            </a:r>
            <a:r>
              <a:rPr lang="ja-JP" altLang="en-US" sz="4000" b="1" dirty="0">
                <a:solidFill>
                  <a:srgbClr val="000000"/>
                </a:solidFill>
                <a:latin typeface="台灣宋體" panose="02010604000101010101" pitchFamily="2" charset="-120"/>
                <a:ea typeface="台灣宋體" panose="02010604000101010101" pitchFamily="2" charset="-120"/>
                <a:cs typeface="Childos Arabic"/>
                <a:sym typeface="Childos Arabic"/>
              </a:rPr>
              <a:t>アボカド、</a:t>
            </a:r>
            <a:r>
              <a:rPr lang="zh-TW" altLang="en-US" sz="4000" b="1" dirty="0">
                <a:solidFill>
                  <a:srgbClr val="000000"/>
                </a:solidFill>
                <a:latin typeface="台灣宋體" panose="02010604000101010101" pitchFamily="2" charset="-120"/>
                <a:ea typeface="台灣宋體" panose="02010604000101010101" pitchFamily="2" charset="-120"/>
                <a:cs typeface="Childos Arabic"/>
                <a:sym typeface="Childos Arabic"/>
              </a:rPr>
              <a:t>英語</a:t>
            </a:r>
            <a:r>
              <a:rPr lang="en-US" sz="4000" b="1" dirty="0">
                <a:solidFill>
                  <a:srgbClr val="000000"/>
                </a:solidFill>
                <a:latin typeface="台灣宋體" panose="02010604000101010101" pitchFamily="2" charset="-120"/>
                <a:ea typeface="台灣宋體" panose="02010604000101010101" pitchFamily="2" charset="-120"/>
                <a:cs typeface="Childos Arabic"/>
                <a:sym typeface="Childos Arabic"/>
              </a:rPr>
              <a:t>avocado)</a:t>
            </a:r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3C0A4E80-AFED-1CD5-7C7E-657694744F8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0626">
            <a:off x="1792227" y="2159547"/>
            <a:ext cx="3669660" cy="5504491"/>
          </a:xfrm>
          <a:prstGeom prst="rect">
            <a:avLst/>
          </a:prstGeom>
        </p:spPr>
      </p:pic>
      <p:pic>
        <p:nvPicPr>
          <p:cNvPr id="25" name="油梨仔">
            <a:hlinkClick r:id="" action="ppaction://media"/>
            <a:extLst>
              <a:ext uri="{FF2B5EF4-FFF2-40B4-BE49-F238E27FC236}">
                <a16:creationId xmlns:a16="http://schemas.microsoft.com/office/drawing/2014/main" id="{42E4254D-885C-14CF-4E06-2CE05C5EE4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77400" y="4504179"/>
            <a:ext cx="648000" cy="648000"/>
          </a:xfrm>
          <a:prstGeom prst="rect">
            <a:avLst/>
          </a:prstGeom>
        </p:spPr>
      </p:pic>
      <p:pic>
        <p:nvPicPr>
          <p:cNvPr id="20" name="a-bú-khá-tooh">
            <a:hlinkClick r:id="" action="ppaction://media"/>
            <a:extLst>
              <a:ext uri="{FF2B5EF4-FFF2-40B4-BE49-F238E27FC236}">
                <a16:creationId xmlns:a16="http://schemas.microsoft.com/office/drawing/2014/main" id="{FA848DF0-CB1E-8D2E-AC6F-D97934A9494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2000" y="7500406"/>
            <a:ext cx="648000" cy="648000"/>
          </a:xfrm>
          <a:prstGeom prst="rect">
            <a:avLst/>
          </a:prstGeom>
        </p:spPr>
      </p:pic>
      <p:pic>
        <p:nvPicPr>
          <p:cNvPr id="2" name="鱷梨仔">
            <a:hlinkClick r:id="" action="ppaction://media"/>
            <a:extLst>
              <a:ext uri="{FF2B5EF4-FFF2-40B4-BE49-F238E27FC236}">
                <a16:creationId xmlns:a16="http://schemas.microsoft.com/office/drawing/2014/main" id="{FBD59785-CE21-72FC-18F6-0D488CB0384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77400" y="1693369"/>
            <a:ext cx="648000" cy="6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32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3526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10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397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10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2D906D-5BFB-2057-6D18-327BBB229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4F599C9B-3279-B060-0D29-4C34F021E9C4}"/>
              </a:ext>
            </a:extLst>
          </p:cNvPr>
          <p:cNvSpPr/>
          <p:nvPr/>
        </p:nvSpPr>
        <p:spPr>
          <a:xfrm rot="-10409636">
            <a:off x="354928" y="1626623"/>
            <a:ext cx="1342867" cy="1743112"/>
          </a:xfrm>
          <a:custGeom>
            <a:avLst/>
            <a:gdLst/>
            <a:ahLst/>
            <a:cxnLst/>
            <a:rect l="l" t="t" r="r" b="b"/>
            <a:pathLst>
              <a:path w="1342867" h="1743112">
                <a:moveTo>
                  <a:pt x="0" y="0"/>
                </a:moveTo>
                <a:lnTo>
                  <a:pt x="1342868" y="0"/>
                </a:lnTo>
                <a:lnTo>
                  <a:pt x="1342868" y="1743113"/>
                </a:lnTo>
                <a:lnTo>
                  <a:pt x="0" y="17431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DE46520E-8572-DA80-AD40-0D4311F2C509}"/>
              </a:ext>
            </a:extLst>
          </p:cNvPr>
          <p:cNvSpPr txBox="1"/>
          <p:nvPr/>
        </p:nvSpPr>
        <p:spPr>
          <a:xfrm>
            <a:off x="8118203" y="2220157"/>
            <a:ext cx="4454896" cy="270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zh-TW" alt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講</a:t>
            </a:r>
            <a:r>
              <a:rPr lang="en-US" sz="4773" u="sng" dirty="0" err="1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法一</a:t>
            </a:r>
            <a:r>
              <a:rPr 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：</a:t>
            </a:r>
          </a:p>
          <a:p>
            <a:pPr lvl="0"/>
            <a:r>
              <a:rPr lang="zh-TW" altLang="en-US" sz="8373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猴頭果</a:t>
            </a:r>
          </a:p>
          <a:p>
            <a:pPr marL="0" lvl="0" indent="0" algn="l"/>
            <a:r>
              <a:rPr lang="en-US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kâu-thâu-kó</a:t>
            </a:r>
            <a:endParaRPr lang="en-US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703170AB-FDD9-4BDC-1028-7000F3FD7C0C}"/>
              </a:ext>
            </a:extLst>
          </p:cNvPr>
          <p:cNvSpPr txBox="1"/>
          <p:nvPr/>
        </p:nvSpPr>
        <p:spPr>
          <a:xfrm>
            <a:off x="8118203" y="5839326"/>
            <a:ext cx="4454896" cy="2577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82"/>
              </a:lnSpc>
            </a:pPr>
            <a:r>
              <a:rPr lang="zh-TW" alt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講</a:t>
            </a:r>
            <a:r>
              <a:rPr 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法</a:t>
            </a:r>
            <a:r>
              <a:rPr lang="zh-TW" alt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二</a:t>
            </a:r>
            <a:r>
              <a:rPr lang="en-US" sz="4773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：</a:t>
            </a:r>
          </a:p>
          <a:p>
            <a:pPr>
              <a:lnSpc>
                <a:spcPts val="8624"/>
              </a:lnSpc>
            </a:pPr>
            <a:r>
              <a:rPr lang="zh-TW" altLang="en-US" sz="8373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猴桃仔</a:t>
            </a:r>
          </a:p>
          <a:p>
            <a:r>
              <a:rPr lang="en-US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kâu</a:t>
            </a:r>
            <a:r>
              <a:rPr lang="en-US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-</a:t>
            </a:r>
            <a:r>
              <a:rPr lang="en-US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thô</a:t>
            </a:r>
            <a:r>
              <a:rPr lang="en-US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-á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9249F96F-A3C6-04ED-886E-EF0E0B7F55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197" y="3200400"/>
            <a:ext cx="5829300" cy="3886200"/>
          </a:xfrm>
          <a:prstGeom prst="rect">
            <a:avLst/>
          </a:prstGeom>
        </p:spPr>
      </p:pic>
      <p:pic>
        <p:nvPicPr>
          <p:cNvPr id="10" name="猴頭果">
            <a:hlinkClick r:id="" action="ppaction://media"/>
            <a:extLst>
              <a:ext uri="{FF2B5EF4-FFF2-40B4-BE49-F238E27FC236}">
                <a16:creationId xmlns:a16="http://schemas.microsoft.com/office/drawing/2014/main" id="{3A2D7C7C-C97F-801D-F69C-29D55A1D88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1400" y="3224432"/>
            <a:ext cx="648000" cy="648000"/>
          </a:xfrm>
          <a:prstGeom prst="rect">
            <a:avLst/>
          </a:prstGeom>
        </p:spPr>
      </p:pic>
      <p:pic>
        <p:nvPicPr>
          <p:cNvPr id="9" name="猴桃仔">
            <a:hlinkClick r:id="" action="ppaction://media"/>
            <a:extLst>
              <a:ext uri="{FF2B5EF4-FFF2-40B4-BE49-F238E27FC236}">
                <a16:creationId xmlns:a16="http://schemas.microsoft.com/office/drawing/2014/main" id="{EBE5219D-376E-1B07-66BA-97BEA71F6B3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1400" y="68961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01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436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10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5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10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0DC0E7CF-4A98-6704-975C-171447955C6C}"/>
              </a:ext>
            </a:extLst>
          </p:cNvPr>
          <p:cNvSpPr txBox="1"/>
          <p:nvPr/>
        </p:nvSpPr>
        <p:spPr>
          <a:xfrm>
            <a:off x="4114800" y="598839"/>
            <a:ext cx="7225145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zh-TW" altLang="en-US" sz="115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相關的影片</a:t>
            </a:r>
            <a:endParaRPr lang="en-US" sz="4800" dirty="0">
              <a:ln>
                <a:solidFill>
                  <a:schemeClr val="bg1"/>
                </a:solidFill>
              </a:ln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pic>
        <p:nvPicPr>
          <p:cNvPr id="3" name="圖形 2" descr="徽章 1 以實心填滿">
            <a:extLst>
              <a:ext uri="{FF2B5EF4-FFF2-40B4-BE49-F238E27FC236}">
                <a16:creationId xmlns:a16="http://schemas.microsoft.com/office/drawing/2014/main" id="{6A25E8BA-588A-D833-3015-E86A46CFE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38400" y="3848100"/>
            <a:ext cx="914400" cy="914400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AEBF3E27-D65E-1AAA-C405-63153DED4F68}"/>
              </a:ext>
            </a:extLst>
          </p:cNvPr>
          <p:cNvSpPr txBox="1"/>
          <p:nvPr/>
        </p:nvSpPr>
        <p:spPr>
          <a:xfrm>
            <a:off x="3388895" y="3848100"/>
            <a:ext cx="1474670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4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分鐘學台語！水果篇 🍊</a:t>
            </a:r>
          </a:p>
          <a:p>
            <a:r>
              <a:rPr lang="en-US" altLang="zh-TW" sz="2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"/>
              </a:rPr>
              <a:t>https://</a:t>
            </a:r>
            <a:r>
              <a:rPr lang="en-US" altLang="zh-TW" sz="2800" b="1" dirty="0" err="1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"/>
              </a:rPr>
              <a:t>www.facebook.com</a:t>
            </a:r>
            <a:r>
              <a:rPr lang="en-US" altLang="zh-TW" sz="2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"/>
              </a:rPr>
              <a:t>/reel/762649940181893</a:t>
            </a:r>
            <a:endParaRPr lang="en-US" altLang="zh-TW" sz="2800" b="1" dirty="0">
              <a:solidFill>
                <a:srgbClr val="93652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b="1" dirty="0">
              <a:solidFill>
                <a:srgbClr val="93652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b="1" dirty="0">
              <a:solidFill>
                <a:srgbClr val="93652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幾種常見的水果，台語怎麼說呢？</a:t>
            </a:r>
            <a:endParaRPr lang="en-US" altLang="zh-TW" sz="4800" b="1" dirty="0">
              <a:solidFill>
                <a:srgbClr val="93652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"/>
              </a:rPr>
              <a:t>https://</a:t>
            </a:r>
            <a:r>
              <a:rPr lang="en-US" altLang="zh-TW" sz="2800" b="1" dirty="0" err="1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"/>
              </a:rPr>
              <a:t>www.instagram.com</a:t>
            </a:r>
            <a:r>
              <a:rPr lang="en-US" altLang="zh-TW" sz="2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"/>
              </a:rPr>
              <a:t>/reel/DL-</a:t>
            </a:r>
            <a:r>
              <a:rPr lang="en-US" altLang="zh-TW" sz="2800" b="1" dirty="0" err="1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"/>
              </a:rPr>
              <a:t>EIl0y</a:t>
            </a:r>
            <a:r>
              <a:rPr lang="en-US" altLang="zh-TW" sz="2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"/>
              </a:rPr>
              <a:t>-</a:t>
            </a:r>
            <a:r>
              <a:rPr lang="en-US" altLang="zh-TW" sz="2800" b="1" dirty="0" err="1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"/>
              </a:rPr>
              <a:t>az</a:t>
            </a:r>
            <a:r>
              <a:rPr lang="en-US" altLang="zh-TW" sz="2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"/>
              </a:rPr>
              <a:t>/?</a:t>
            </a:r>
            <a:r>
              <a:rPr lang="en-US" altLang="zh-TW" sz="2800" b="1" dirty="0" err="1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"/>
              </a:rPr>
              <a:t>utm_source</a:t>
            </a:r>
            <a:r>
              <a:rPr lang="en-US" altLang="zh-TW" sz="2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"/>
              </a:rPr>
              <a:t>=</a:t>
            </a:r>
            <a:r>
              <a:rPr lang="en-US" altLang="zh-TW" sz="2800" b="1" dirty="0" err="1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"/>
              </a:rPr>
              <a:t>ig_web_copy_link</a:t>
            </a:r>
            <a:endParaRPr lang="zh-TW" altLang="en-US" sz="2800" b="1" dirty="0">
              <a:solidFill>
                <a:srgbClr val="93652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形 4" descr="識別證 以實心填滿">
            <a:extLst>
              <a:ext uri="{FF2B5EF4-FFF2-40B4-BE49-F238E27FC236}">
                <a16:creationId xmlns:a16="http://schemas.microsoft.com/office/drawing/2014/main" id="{8676DE26-9324-2704-8CEC-33BB22CF1F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438400" y="575155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567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C77389-EE87-B4C9-EE24-CBAA4B582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9288ED5-EA87-F772-BC82-7B8C936BAF08}"/>
              </a:ext>
            </a:extLst>
          </p:cNvPr>
          <p:cNvSpPr/>
          <p:nvPr/>
        </p:nvSpPr>
        <p:spPr>
          <a:xfrm>
            <a:off x="-2788380" y="8389406"/>
            <a:ext cx="14667395" cy="3795188"/>
          </a:xfrm>
          <a:custGeom>
            <a:avLst/>
            <a:gdLst/>
            <a:ahLst/>
            <a:cxnLst/>
            <a:rect l="l" t="t" r="r" b="b"/>
            <a:pathLst>
              <a:path w="14667395" h="3795188">
                <a:moveTo>
                  <a:pt x="0" y="0"/>
                </a:moveTo>
                <a:lnTo>
                  <a:pt x="14667395" y="0"/>
                </a:lnTo>
                <a:lnTo>
                  <a:pt x="14667395" y="3795188"/>
                </a:lnTo>
                <a:lnTo>
                  <a:pt x="0" y="37951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1E6ED5E-37BC-3BA8-E694-A4B04355A8B3}"/>
              </a:ext>
            </a:extLst>
          </p:cNvPr>
          <p:cNvSpPr/>
          <p:nvPr/>
        </p:nvSpPr>
        <p:spPr>
          <a:xfrm>
            <a:off x="6926362" y="8389406"/>
            <a:ext cx="14667395" cy="3795188"/>
          </a:xfrm>
          <a:custGeom>
            <a:avLst/>
            <a:gdLst/>
            <a:ahLst/>
            <a:cxnLst/>
            <a:rect l="l" t="t" r="r" b="b"/>
            <a:pathLst>
              <a:path w="14667395" h="3795188">
                <a:moveTo>
                  <a:pt x="0" y="0"/>
                </a:moveTo>
                <a:lnTo>
                  <a:pt x="14667395" y="0"/>
                </a:lnTo>
                <a:lnTo>
                  <a:pt x="14667395" y="3795188"/>
                </a:lnTo>
                <a:lnTo>
                  <a:pt x="0" y="37951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F29791A0-D897-B127-D1B7-8934210CA98B}"/>
              </a:ext>
            </a:extLst>
          </p:cNvPr>
          <p:cNvSpPr txBox="1"/>
          <p:nvPr/>
        </p:nvSpPr>
        <p:spPr>
          <a:xfrm>
            <a:off x="9197477" y="4525904"/>
            <a:ext cx="4261719" cy="839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6"/>
              </a:lnSpc>
            </a:pPr>
            <a:r>
              <a:rPr lang="en-US" sz="5104" dirty="0">
                <a:solidFill>
                  <a:srgbClr val="000000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  <a:sym typeface="Childos Arabic"/>
              </a:rPr>
              <a:t>(</a:t>
            </a:r>
            <a:r>
              <a:rPr lang="zh-TW" altLang="en-US" sz="5104" dirty="0">
                <a:solidFill>
                  <a:srgbClr val="000000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  <a:sym typeface="Childos Arabic"/>
              </a:rPr>
              <a:t>果子的外來語</a:t>
            </a:r>
            <a:r>
              <a:rPr lang="en-US" sz="5104" dirty="0">
                <a:solidFill>
                  <a:srgbClr val="000000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  <a:sym typeface="Childos Arabic"/>
              </a:rPr>
              <a:t>)</a:t>
            </a: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576DE9CB-6D0A-49C0-3EF7-18D8F6F6B36B}"/>
              </a:ext>
            </a:extLst>
          </p:cNvPr>
          <p:cNvSpPr/>
          <p:nvPr/>
        </p:nvSpPr>
        <p:spPr>
          <a:xfrm>
            <a:off x="15411991" y="680385"/>
            <a:ext cx="2041610" cy="1870625"/>
          </a:xfrm>
          <a:custGeom>
            <a:avLst/>
            <a:gdLst/>
            <a:ahLst/>
            <a:cxnLst/>
            <a:rect l="l" t="t" r="r" b="b"/>
            <a:pathLst>
              <a:path w="2041610" h="1870625">
                <a:moveTo>
                  <a:pt x="0" y="0"/>
                </a:moveTo>
                <a:lnTo>
                  <a:pt x="2041610" y="0"/>
                </a:lnTo>
                <a:lnTo>
                  <a:pt x="2041610" y="1870625"/>
                </a:lnTo>
                <a:lnTo>
                  <a:pt x="0" y="18706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73689E9A-7E81-7B79-3519-F1E7FC321065}"/>
              </a:ext>
            </a:extLst>
          </p:cNvPr>
          <p:cNvSpPr txBox="1"/>
          <p:nvPr/>
        </p:nvSpPr>
        <p:spPr>
          <a:xfrm>
            <a:off x="5608003" y="2520794"/>
            <a:ext cx="14203997" cy="2165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7965"/>
              </a:lnSpc>
            </a:pPr>
            <a:r>
              <a:rPr lang="zh-TW" altLang="en-US" sz="14100" dirty="0">
                <a:ln>
                  <a:solidFill>
                    <a:schemeClr val="tx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過鹹水的果子名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533ECCFA-DCCA-1CBB-1E39-538E90D9DB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7" t="33155" r="26169" b="21337"/>
          <a:stretch>
            <a:fillRect/>
          </a:stretch>
        </p:blipFill>
        <p:spPr>
          <a:xfrm>
            <a:off x="1219199" y="3695700"/>
            <a:ext cx="3878477" cy="5791200"/>
          </a:xfrm>
          <a:prstGeom prst="rect">
            <a:avLst/>
          </a:prstGeom>
        </p:spPr>
      </p:pic>
      <p:pic>
        <p:nvPicPr>
          <p:cNvPr id="17" name="過鹹水的果子名">
            <a:hlinkClick r:id="" action="ppaction://media"/>
            <a:extLst>
              <a:ext uri="{FF2B5EF4-FFF2-40B4-BE49-F238E27FC236}">
                <a16:creationId xmlns:a16="http://schemas.microsoft.com/office/drawing/2014/main" id="{D32E5604-9986-B575-850B-A41E7D5843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5317" y="32997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5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F7E22AF0-12BF-FEE1-2502-4D2BD82B8998}"/>
              </a:ext>
            </a:extLst>
          </p:cNvPr>
          <p:cNvSpPr/>
          <p:nvPr/>
        </p:nvSpPr>
        <p:spPr>
          <a:xfrm rot="-8967145">
            <a:off x="4381844" y="1713200"/>
            <a:ext cx="1439455" cy="1101837"/>
          </a:xfrm>
          <a:custGeom>
            <a:avLst/>
            <a:gdLst/>
            <a:ahLst/>
            <a:cxnLst/>
            <a:rect l="l" t="t" r="r" b="b"/>
            <a:pathLst>
              <a:path w="1439455" h="1101837">
                <a:moveTo>
                  <a:pt x="0" y="0"/>
                </a:moveTo>
                <a:lnTo>
                  <a:pt x="1439455" y="0"/>
                </a:lnTo>
                <a:lnTo>
                  <a:pt x="1439455" y="1101837"/>
                </a:lnTo>
                <a:lnTo>
                  <a:pt x="0" y="11018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A73A8C0-94CC-C249-A324-2804D1EC5F81}"/>
              </a:ext>
            </a:extLst>
          </p:cNvPr>
          <p:cNvSpPr/>
          <p:nvPr/>
        </p:nvSpPr>
        <p:spPr>
          <a:xfrm rot="-9186969">
            <a:off x="4309077" y="6235191"/>
            <a:ext cx="1584990" cy="2057400"/>
          </a:xfrm>
          <a:custGeom>
            <a:avLst/>
            <a:gdLst/>
            <a:ahLst/>
            <a:cxnLst/>
            <a:rect l="l" t="t" r="r" b="b"/>
            <a:pathLst>
              <a:path w="1584990" h="2057400">
                <a:moveTo>
                  <a:pt x="0" y="0"/>
                </a:moveTo>
                <a:lnTo>
                  <a:pt x="1584990" y="0"/>
                </a:lnTo>
                <a:lnTo>
                  <a:pt x="158499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7334882B-8E8B-75F7-96D3-777ED1713BEF}"/>
              </a:ext>
            </a:extLst>
          </p:cNvPr>
          <p:cNvGrpSpPr/>
          <p:nvPr/>
        </p:nvGrpSpPr>
        <p:grpSpPr>
          <a:xfrm>
            <a:off x="8502938" y="4707584"/>
            <a:ext cx="8198347" cy="1346523"/>
            <a:chOff x="1160985" y="-161925"/>
            <a:chExt cx="10931128" cy="1795363"/>
          </a:xfrm>
        </p:grpSpPr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9FB5945-DC15-9532-367F-90AD3DAE048C}"/>
                </a:ext>
              </a:extLst>
            </p:cNvPr>
            <p:cNvSpPr txBox="1"/>
            <p:nvPr/>
          </p:nvSpPr>
          <p:spPr>
            <a:xfrm>
              <a:off x="1160985" y="-161925"/>
              <a:ext cx="3115486" cy="1795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0463"/>
                </a:lnSpc>
              </a:pPr>
              <a:r>
                <a:rPr lang="en-US" sz="9000" dirty="0" err="1">
                  <a:ln>
                    <a:solidFill>
                      <a:schemeClr val="bg1"/>
                    </a:solidFill>
                  </a:ln>
                  <a:solidFill>
                    <a:srgbClr val="93652D"/>
                  </a:solidFill>
                  <a:latin typeface="可畫漫畫標題-繁"/>
                  <a:ea typeface="可畫漫畫標題-繁"/>
                  <a:sym typeface="GenSenRounded TW 1"/>
                </a:rPr>
                <a:t>蓮霧</a:t>
              </a:r>
              <a:endParaRPr lang="en-US" sz="90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sym typeface="GenSenRounded TW 1"/>
              </a:endParaRP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B7084E9F-3657-85A9-A8F4-65BE51F41B17}"/>
                </a:ext>
              </a:extLst>
            </p:cNvPr>
            <p:cNvSpPr txBox="1"/>
            <p:nvPr/>
          </p:nvSpPr>
          <p:spPr>
            <a:xfrm>
              <a:off x="4257998" y="466338"/>
              <a:ext cx="7834115" cy="82073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/>
              <a:r>
                <a:rPr lang="en-US" altLang="zh-TW" sz="4000" dirty="0" err="1">
                  <a:latin typeface="GenSenRounded TW"/>
                  <a:ea typeface="GenSenRounded TW"/>
                  <a:sym typeface="Childos Arabic"/>
                </a:rPr>
                <a:t>lián-bū</a:t>
              </a:r>
              <a:r>
                <a:rPr lang="en-US" altLang="zh-TW" sz="4000" dirty="0">
                  <a:latin typeface="GenSenRounded TW"/>
                  <a:ea typeface="GenSenRounded TW"/>
                  <a:sym typeface="Childos Arabic"/>
                </a:rPr>
                <a:t> / </a:t>
              </a:r>
              <a:r>
                <a:rPr lang="en-US" altLang="zh-TW" sz="4000" dirty="0" err="1">
                  <a:latin typeface="GenSenRounded TW"/>
                  <a:ea typeface="GenSenRounded TW"/>
                  <a:sym typeface="Childos Arabic"/>
                </a:rPr>
                <a:t>liám-bū</a:t>
              </a:r>
              <a:endParaRPr lang="en-US" altLang="zh-TW" sz="4000" dirty="0">
                <a:latin typeface="GenSenRounded TW"/>
                <a:ea typeface="GenSenRounded TW"/>
                <a:sym typeface="Childos Arabic"/>
              </a:endParaRPr>
            </a:p>
          </p:txBody>
        </p:sp>
      </p:grpSp>
      <p:pic>
        <p:nvPicPr>
          <p:cNvPr id="12" name="圖片 11">
            <a:extLst>
              <a:ext uri="{FF2B5EF4-FFF2-40B4-BE49-F238E27FC236}">
                <a16:creationId xmlns:a16="http://schemas.microsoft.com/office/drawing/2014/main" id="{A4D54EBE-3D76-E4ED-C8C6-3997562832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8" y="1901259"/>
            <a:ext cx="5362632" cy="5362632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D913C6B7-A656-45D1-2DE1-712716A7524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88623" y="5970696"/>
            <a:ext cx="1310754" cy="859611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3199941A-B224-5D31-F9B6-46CC92ADDC9C}"/>
              </a:ext>
            </a:extLst>
          </p:cNvPr>
          <p:cNvSpPr txBox="1"/>
          <p:nvPr/>
        </p:nvSpPr>
        <p:spPr>
          <a:xfrm>
            <a:off x="181213" y="9778195"/>
            <a:ext cx="73661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資料來源：教育部臺灣台語常用詞辭典、食農教育資訊整合平台</a:t>
            </a:r>
          </a:p>
        </p:txBody>
      </p:sp>
      <p:pic>
        <p:nvPicPr>
          <p:cNvPr id="15" name="蓮霧">
            <a:hlinkClick r:id="" action="ppaction://media"/>
            <a:extLst>
              <a:ext uri="{FF2B5EF4-FFF2-40B4-BE49-F238E27FC236}">
                <a16:creationId xmlns:a16="http://schemas.microsoft.com/office/drawing/2014/main" id="{A9179ED3-CC9A-DE06-A011-7803BC695A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16200" y="5090558"/>
            <a:ext cx="648000" cy="648000"/>
          </a:xfrm>
          <a:prstGeom prst="rect">
            <a:avLst/>
          </a:prstGeom>
        </p:spPr>
      </p:pic>
      <p:grpSp>
        <p:nvGrpSpPr>
          <p:cNvPr id="17" name="群組 16">
            <a:extLst>
              <a:ext uri="{FF2B5EF4-FFF2-40B4-BE49-F238E27FC236}">
                <a16:creationId xmlns:a16="http://schemas.microsoft.com/office/drawing/2014/main" id="{4AC0ABAA-6472-3F81-83E5-2DF8AF975A2A}"/>
              </a:ext>
            </a:extLst>
          </p:cNvPr>
          <p:cNvGrpSpPr/>
          <p:nvPr/>
        </p:nvGrpSpPr>
        <p:grpSpPr>
          <a:xfrm>
            <a:off x="7162800" y="11206822"/>
            <a:ext cx="10103116" cy="8272756"/>
            <a:chOff x="7162800" y="11970327"/>
            <a:chExt cx="10103116" cy="8272756"/>
          </a:xfrm>
        </p:grpSpPr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165918BC-1DCD-1BFD-58FD-F0E614E8FD38}"/>
                </a:ext>
              </a:extLst>
            </p:cNvPr>
            <p:cNvGrpSpPr/>
            <p:nvPr/>
          </p:nvGrpSpPr>
          <p:grpSpPr>
            <a:xfrm>
              <a:off x="7162800" y="11970327"/>
              <a:ext cx="10103116" cy="8272756"/>
              <a:chOff x="7162800" y="11970327"/>
              <a:chExt cx="10103116" cy="8272756"/>
            </a:xfrm>
          </p:grpSpPr>
          <p:sp>
            <p:nvSpPr>
              <p:cNvPr id="10" name="TextBox 10">
                <a:extLst>
                  <a:ext uri="{FF2B5EF4-FFF2-40B4-BE49-F238E27FC236}">
                    <a16:creationId xmlns:a16="http://schemas.microsoft.com/office/drawing/2014/main" id="{5B1570CA-3F7C-34F0-32E9-CE211FB64DC9}"/>
                  </a:ext>
                </a:extLst>
              </p:cNvPr>
              <p:cNvSpPr txBox="1"/>
              <p:nvPr/>
            </p:nvSpPr>
            <p:spPr>
              <a:xfrm>
                <a:off x="7162800" y="12009883"/>
                <a:ext cx="10103116" cy="82332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en-US" altLang="zh-TW" sz="4400" b="1" dirty="0" err="1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蓮霧，是對馬來半島發源，佇馬來西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en-US" altLang="zh-TW" sz="4400" b="1" dirty="0" err="1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亞、印尼、泰國攏有人咧種。17世紀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en-US" altLang="zh-TW" sz="4400" b="1" dirty="0" err="1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荷蘭人共蓮霧對印尼引進到台灣，馬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en-US" altLang="zh-TW" sz="4400" b="1" dirty="0" err="1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來語佮印尼語jambu，來到台灣就用台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en-US" altLang="zh-TW" sz="4400" b="1" dirty="0" err="1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語音譯號做「蓮霧</a:t>
                </a:r>
                <a:r>
                  <a:rPr lang="en-US" altLang="zh-TW" sz="4400" b="1" dirty="0" err="1">
                    <a:solidFill>
                      <a:srgbClr val="93652D"/>
                    </a:solidFill>
                    <a:latin typeface="Taiwanese Serif" panose="02000503000000020003" pitchFamily="2" charset="0"/>
                    <a:ea typeface="台灣宋體" panose="02010604000101010101" pitchFamily="2" charset="-120"/>
                    <a:sym typeface="GenSenRounded TW 2"/>
                  </a:rPr>
                  <a:t>lián-bū</a:t>
                </a:r>
                <a:r>
                  <a:rPr lang="en-US" altLang="zh-TW" sz="4400" b="1" dirty="0">
                    <a:solidFill>
                      <a:srgbClr val="93652D"/>
                    </a:solidFill>
                    <a:latin typeface="Taiwanese Serif" panose="02000503000000020003" pitchFamily="2" charset="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/</a:t>
                </a:r>
                <a:r>
                  <a:rPr lang="zh-TW" altLang="en-US" sz="1600" b="1" dirty="0">
                    <a:solidFill>
                      <a:srgbClr val="93652D"/>
                    </a:solidFill>
                    <a:latin typeface="Taiwanese Serif" panose="02000503000000020003" pitchFamily="2" charset="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 </a:t>
                </a:r>
                <a:r>
                  <a:rPr lang="en-US" altLang="zh-TW" sz="4400" b="1" dirty="0" err="1">
                    <a:solidFill>
                      <a:srgbClr val="93652D"/>
                    </a:solidFill>
                    <a:latin typeface="Taiwanese Serif" panose="02000503000000020003" pitchFamily="2" charset="0"/>
                    <a:ea typeface="台灣宋體" panose="02010604000101010101" pitchFamily="2" charset="-120"/>
                    <a:sym typeface="GenSenRounded TW 2"/>
                  </a:rPr>
                  <a:t>liám-bū</a:t>
                </a:r>
                <a: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」。</a:t>
                </a:r>
              </a:p>
            </p:txBody>
          </p:sp>
          <p:pic>
            <p:nvPicPr>
              <p:cNvPr id="13" name="圖片 12">
                <a:extLst>
                  <a:ext uri="{FF2B5EF4-FFF2-40B4-BE49-F238E27FC236}">
                    <a16:creationId xmlns:a16="http://schemas.microsoft.com/office/drawing/2014/main" id="{23AD67A8-F972-907D-73C1-57650B55C2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673576" y="11970327"/>
                <a:ext cx="592340" cy="720000"/>
              </a:xfrm>
              <a:prstGeom prst="rect">
                <a:avLst/>
              </a:prstGeom>
            </p:spPr>
          </p:pic>
        </p:grpSp>
        <p:pic>
          <p:nvPicPr>
            <p:cNvPr id="4" name="蓮霧說明">
              <a:hlinkClick r:id="" action="ppaction://media"/>
              <a:extLst>
                <a:ext uri="{FF2B5EF4-FFF2-40B4-BE49-F238E27FC236}">
                  <a16:creationId xmlns:a16="http://schemas.microsoft.com/office/drawing/2014/main" id="{4DBBDCCD-CF84-20E9-4D27-ECBC7B187F03}"/>
                </a:ext>
              </a:extLst>
            </p:cNvPr>
            <p:cNvPicPr>
              <a:picLocks noChangeAspect="1"/>
            </p:cNvPicPr>
            <p:nvPr>
              <a:audi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964200" y="14786981"/>
              <a:ext cx="648000" cy="64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4952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34568E-6 L -1.94444E-6 -0.9618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8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94429 L -1.94444E-6 0.2825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77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10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884099-3148-570C-1B2C-D7EA38AE7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5">
            <a:extLst>
              <a:ext uri="{FF2B5EF4-FFF2-40B4-BE49-F238E27FC236}">
                <a16:creationId xmlns:a16="http://schemas.microsoft.com/office/drawing/2014/main" id="{72CEA803-7CBF-5CAE-95E8-180484F36493}"/>
              </a:ext>
            </a:extLst>
          </p:cNvPr>
          <p:cNvSpPr txBox="1"/>
          <p:nvPr/>
        </p:nvSpPr>
        <p:spPr>
          <a:xfrm>
            <a:off x="7239000" y="2705100"/>
            <a:ext cx="6764596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zh-TW" altLang="en-US" sz="5000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說法</a:t>
            </a:r>
            <a:r>
              <a:rPr lang="en-US" altLang="zh-TW" sz="5000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1</a:t>
            </a:r>
            <a:r>
              <a:rPr lang="zh-TW" altLang="en-US" sz="5000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：</a:t>
            </a:r>
            <a:endParaRPr lang="en-US" altLang="zh-TW" sz="5000" u="sng" dirty="0">
              <a:ln>
                <a:solidFill>
                  <a:schemeClr val="bg1"/>
                </a:solidFill>
              </a:ln>
              <a:solidFill>
                <a:srgbClr val="93652D"/>
              </a:solidFill>
              <a:latin typeface="可畫漫畫標題-繁"/>
              <a:ea typeface="可畫漫畫標題-繁"/>
              <a:cs typeface="可畫漫畫標題-繁"/>
              <a:sym typeface="可畫漫畫標題-繁"/>
            </a:endParaRPr>
          </a:p>
          <a:p>
            <a:pPr lvl="0"/>
            <a:r>
              <a:rPr lang="zh-TW" altLang="en-US" sz="90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菝仔</a:t>
            </a:r>
            <a:r>
              <a:rPr lang="zh-TW" altLang="en-US" sz="9000" dirty="0"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pa̍t-á</a:t>
            </a:r>
            <a:r>
              <a:rPr lang="en-US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/ </a:t>
            </a:r>
            <a:r>
              <a:rPr lang="en-US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pua̍t-á</a:t>
            </a:r>
            <a:endParaRPr lang="en-US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38402B9B-259A-B587-C327-C0E045C43BCF}"/>
              </a:ext>
            </a:extLst>
          </p:cNvPr>
          <p:cNvSpPr txBox="1"/>
          <p:nvPr/>
        </p:nvSpPr>
        <p:spPr>
          <a:xfrm>
            <a:off x="7239000" y="4846857"/>
            <a:ext cx="9507796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5000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說法</a:t>
            </a:r>
            <a:r>
              <a:rPr lang="en-US" altLang="zh-TW" sz="5000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2</a:t>
            </a:r>
            <a:r>
              <a:rPr lang="zh-TW" altLang="en-US" sz="5000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：</a:t>
            </a:r>
            <a:endParaRPr lang="en-US" altLang="zh-TW" sz="5000" dirty="0">
              <a:ln>
                <a:solidFill>
                  <a:schemeClr val="bg1"/>
                </a:solidFill>
              </a:ln>
              <a:solidFill>
                <a:srgbClr val="93652D"/>
              </a:solidFill>
              <a:latin typeface="可畫漫畫標題-繁"/>
              <a:ea typeface="可畫漫畫標題-繁"/>
              <a:cs typeface="可畫漫畫標題-繁"/>
              <a:sym typeface="可畫漫畫標題-繁"/>
            </a:endParaRPr>
          </a:p>
          <a:p>
            <a:pPr lvl="0"/>
            <a:r>
              <a:rPr lang="zh-TW" altLang="en-US" sz="90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林菝仔</a:t>
            </a:r>
            <a:r>
              <a:rPr lang="zh-TW" altLang="en-US" sz="9000" dirty="0"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ná-pua̍t-á</a:t>
            </a:r>
            <a:r>
              <a:rPr lang="en-US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 / </a:t>
            </a:r>
            <a:r>
              <a:rPr lang="en-US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niá-pua̍t-á</a:t>
            </a:r>
            <a:endParaRPr lang="en-US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613282D-3D1D-42C9-2A8C-E1FAEAC0F1CC}"/>
              </a:ext>
            </a:extLst>
          </p:cNvPr>
          <p:cNvSpPr/>
          <p:nvPr/>
        </p:nvSpPr>
        <p:spPr>
          <a:xfrm rot="-8967145">
            <a:off x="4381844" y="2160169"/>
            <a:ext cx="1439455" cy="1101837"/>
          </a:xfrm>
          <a:custGeom>
            <a:avLst/>
            <a:gdLst/>
            <a:ahLst/>
            <a:cxnLst/>
            <a:rect l="l" t="t" r="r" b="b"/>
            <a:pathLst>
              <a:path w="1439455" h="1101837">
                <a:moveTo>
                  <a:pt x="0" y="0"/>
                </a:moveTo>
                <a:lnTo>
                  <a:pt x="1439455" y="0"/>
                </a:lnTo>
                <a:lnTo>
                  <a:pt x="1439455" y="1101837"/>
                </a:lnTo>
                <a:lnTo>
                  <a:pt x="0" y="110183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DE70DCF-E0BC-9C10-5C67-678BCEC2B9CF}"/>
              </a:ext>
            </a:extLst>
          </p:cNvPr>
          <p:cNvSpPr/>
          <p:nvPr/>
        </p:nvSpPr>
        <p:spPr>
          <a:xfrm rot="-9186969">
            <a:off x="4309077" y="6235191"/>
            <a:ext cx="1584990" cy="2057400"/>
          </a:xfrm>
          <a:custGeom>
            <a:avLst/>
            <a:gdLst/>
            <a:ahLst/>
            <a:cxnLst/>
            <a:rect l="l" t="t" r="r" b="b"/>
            <a:pathLst>
              <a:path w="1584990" h="2057400">
                <a:moveTo>
                  <a:pt x="0" y="0"/>
                </a:moveTo>
                <a:lnTo>
                  <a:pt x="1584990" y="0"/>
                </a:lnTo>
                <a:lnTo>
                  <a:pt x="158499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1284F51-69C0-2C61-B206-65E408E7BA84}"/>
              </a:ext>
            </a:extLst>
          </p:cNvPr>
          <p:cNvSpPr txBox="1"/>
          <p:nvPr/>
        </p:nvSpPr>
        <p:spPr>
          <a:xfrm>
            <a:off x="6128391" y="11849100"/>
            <a:ext cx="98298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zh-TW" altLang="en-US" sz="3600" b="1" dirty="0">
              <a:solidFill>
                <a:srgbClr val="93652D"/>
              </a:solidFill>
              <a:latin typeface="台灣宋體" panose="02010604000101010101" pitchFamily="2" charset="-120"/>
              <a:ea typeface="台灣宋體" panose="02010604000101010101" pitchFamily="2" charset="-120"/>
              <a:cs typeface="Childos Arabic"/>
              <a:sym typeface="GenSenRounded TW 2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E163408E-0C48-5AE2-C7BA-39EA98A5FF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7182" y="1870829"/>
            <a:ext cx="6056920" cy="605692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7B55627B-D165-2025-F1E8-041D8FFC2C7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39000" y="7051809"/>
            <a:ext cx="1310754" cy="859611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29A05D65-C2C5-0B7D-25AE-A38A870134D5}"/>
              </a:ext>
            </a:extLst>
          </p:cNvPr>
          <p:cNvSpPr txBox="1"/>
          <p:nvPr/>
        </p:nvSpPr>
        <p:spPr>
          <a:xfrm>
            <a:off x="181213" y="9778195"/>
            <a:ext cx="40318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資料來源：食農教育資訊整合平台</a:t>
            </a:r>
          </a:p>
        </p:txBody>
      </p:sp>
      <p:pic>
        <p:nvPicPr>
          <p:cNvPr id="12" name="林菝仔">
            <a:hlinkClick r:id="" action="ppaction://media"/>
            <a:extLst>
              <a:ext uri="{FF2B5EF4-FFF2-40B4-BE49-F238E27FC236}">
                <a16:creationId xmlns:a16="http://schemas.microsoft.com/office/drawing/2014/main" id="{22F52374-C446-1C72-6F5C-9D8CE40FA1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69716" y="6054551"/>
            <a:ext cx="648000" cy="648000"/>
          </a:xfrm>
          <a:prstGeom prst="rect">
            <a:avLst/>
          </a:prstGeom>
        </p:spPr>
      </p:pic>
      <p:pic>
        <p:nvPicPr>
          <p:cNvPr id="4" name="菝仔">
            <a:hlinkClick r:id="" action="ppaction://media"/>
            <a:extLst>
              <a:ext uri="{FF2B5EF4-FFF2-40B4-BE49-F238E27FC236}">
                <a16:creationId xmlns:a16="http://schemas.microsoft.com/office/drawing/2014/main" id="{9820D89F-EEAC-CEAA-A797-8A78327936F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355596" y="3903597"/>
            <a:ext cx="648000" cy="648000"/>
          </a:xfrm>
          <a:prstGeom prst="rect">
            <a:avLst/>
          </a:prstGeom>
        </p:spPr>
      </p:pic>
      <p:grpSp>
        <p:nvGrpSpPr>
          <p:cNvPr id="16" name="群組 15">
            <a:extLst>
              <a:ext uri="{FF2B5EF4-FFF2-40B4-BE49-F238E27FC236}">
                <a16:creationId xmlns:a16="http://schemas.microsoft.com/office/drawing/2014/main" id="{BB9BFEFD-6357-C2CB-573D-03EAAABBDD57}"/>
              </a:ext>
            </a:extLst>
          </p:cNvPr>
          <p:cNvGrpSpPr/>
          <p:nvPr/>
        </p:nvGrpSpPr>
        <p:grpSpPr>
          <a:xfrm>
            <a:off x="7162800" y="11043945"/>
            <a:ext cx="10103116" cy="8272753"/>
            <a:chOff x="7162800" y="10401300"/>
            <a:chExt cx="10103116" cy="8272753"/>
          </a:xfrm>
        </p:grpSpPr>
        <p:grpSp>
          <p:nvGrpSpPr>
            <p:cNvPr id="7" name="群組 6">
              <a:extLst>
                <a:ext uri="{FF2B5EF4-FFF2-40B4-BE49-F238E27FC236}">
                  <a16:creationId xmlns:a16="http://schemas.microsoft.com/office/drawing/2014/main" id="{91AEC31D-78E2-7F80-7CF9-0E6B6B62D27A}"/>
                </a:ext>
              </a:extLst>
            </p:cNvPr>
            <p:cNvGrpSpPr/>
            <p:nvPr/>
          </p:nvGrpSpPr>
          <p:grpSpPr>
            <a:xfrm>
              <a:off x="7162800" y="10401300"/>
              <a:ext cx="10103116" cy="8272753"/>
              <a:chOff x="7162800" y="11970327"/>
              <a:chExt cx="10103116" cy="8272753"/>
            </a:xfrm>
          </p:grpSpPr>
          <p:sp>
            <p:nvSpPr>
              <p:cNvPr id="8" name="TextBox 10">
                <a:extLst>
                  <a:ext uri="{FF2B5EF4-FFF2-40B4-BE49-F238E27FC236}">
                    <a16:creationId xmlns:a16="http://schemas.microsoft.com/office/drawing/2014/main" id="{C7662FF1-5393-A2ED-F253-6B0F5FAEDEB7}"/>
                  </a:ext>
                </a:extLst>
              </p:cNvPr>
              <p:cNvSpPr txBox="1"/>
              <p:nvPr/>
            </p:nvSpPr>
            <p:spPr>
              <a:xfrm>
                <a:off x="7162800" y="12009880"/>
                <a:ext cx="10103116" cy="82332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    華語講「芭樂」，其實是對台語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的，</a:t>
                </a:r>
                <a:r>
                  <a:rPr lang="en-US" altLang="zh-TW" sz="4400" b="1" dirty="0" err="1">
                    <a:solidFill>
                      <a:srgbClr val="93652D"/>
                    </a:solidFill>
                    <a:latin typeface="Taiwanese Serif" panose="02000503000000020003" pitchFamily="2" charset="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pãt</a:t>
                </a:r>
                <a:r>
                  <a:rPr lang="en-US" altLang="zh-TW" sz="4400" b="1" dirty="0">
                    <a:solidFill>
                      <a:srgbClr val="93652D"/>
                    </a:solidFill>
                    <a:latin typeface="Taiwanese Serif" panose="02000503000000020003" pitchFamily="2" charset="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-á</a:t>
                </a:r>
                <a: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 </a:t>
                </a: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的 </a:t>
                </a:r>
                <a: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-</a:t>
                </a:r>
                <a:r>
                  <a:rPr lang="en-US" altLang="zh-TW" sz="4400" b="1" dirty="0">
                    <a:solidFill>
                      <a:srgbClr val="93652D"/>
                    </a:solidFill>
                    <a:latin typeface="Taiwanese Serif" panose="02000503000000020003" pitchFamily="2" charset="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t</a:t>
                </a:r>
                <a: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 </a:t>
                </a: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入聲韻尾，因為順向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同化現象，致使後壁加一个 </a:t>
                </a:r>
                <a:r>
                  <a:rPr lang="en-US" altLang="zh-TW" sz="4400" b="1" dirty="0">
                    <a:solidFill>
                      <a:srgbClr val="93652D"/>
                    </a:solidFill>
                    <a:latin typeface="Taiwanese Serif" panose="02000503000000020003" pitchFamily="2" charset="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l</a:t>
                </a:r>
                <a: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 </a:t>
                </a: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聲母，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實際發音變做 </a:t>
                </a:r>
                <a:r>
                  <a:rPr lang="en-US" altLang="zh-TW" sz="4400" b="1" dirty="0" err="1">
                    <a:solidFill>
                      <a:srgbClr val="93652D"/>
                    </a:solidFill>
                    <a:latin typeface="Taiwanese Serif" panose="02000503000000020003" pitchFamily="2" charset="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pãt-lá</a:t>
                </a: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。</a:t>
                </a:r>
              </a:p>
              <a:p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    一般推測「菝仔 </a:t>
                </a:r>
                <a:r>
                  <a:rPr lang="en-US" altLang="zh-TW" sz="4400" b="1" dirty="0" err="1">
                    <a:solidFill>
                      <a:srgbClr val="93652D"/>
                    </a:solidFill>
                    <a:latin typeface="Taiwanese Serif" panose="02000503000000020003" pitchFamily="2" charset="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pãt</a:t>
                </a:r>
                <a:r>
                  <a:rPr lang="en-US" altLang="zh-TW" sz="4400" b="1" dirty="0">
                    <a:solidFill>
                      <a:srgbClr val="93652D"/>
                    </a:solidFill>
                    <a:latin typeface="Taiwanese Serif" panose="02000503000000020003" pitchFamily="2" charset="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-á</a:t>
                </a: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」的名，是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對西班牙語 </a:t>
                </a:r>
                <a:r>
                  <a:rPr lang="en-US" altLang="zh-TW" sz="4400" b="1" dirty="0">
                    <a:solidFill>
                      <a:srgbClr val="93652D"/>
                    </a:solidFill>
                    <a:latin typeface="Taiwanese Serif" panose="02000503000000020003" pitchFamily="2" charset="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guayaba</a:t>
                </a:r>
                <a: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 </a:t>
                </a: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借來的，原產地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是中南美洲，</a:t>
                </a:r>
                <a: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16 </a:t>
                </a: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世紀以後，西班牙共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菝仔紮去世界各地，尾仔才來台灣。</a:t>
                </a:r>
              </a:p>
              <a:p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    台灣真濟地號名，嘛佮菝仔真有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關係，比如講，拔仔庄、嶺拔林、那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拔里等等。</a:t>
                </a:r>
                <a:endParaRPr lang="en-US" altLang="zh-TW" sz="4400" b="1" dirty="0">
                  <a:solidFill>
                    <a:srgbClr val="93652D"/>
                  </a:solidFill>
                  <a:latin typeface="台灣宋體" panose="02010604000101010101" pitchFamily="2" charset="-120"/>
                  <a:ea typeface="台灣宋體" panose="02010604000101010101" pitchFamily="2" charset="-120"/>
                  <a:cs typeface="Childos Arabic"/>
                  <a:sym typeface="GenSenRounded TW 2"/>
                </a:endParaRPr>
              </a:p>
            </p:txBody>
          </p:sp>
          <p:pic>
            <p:nvPicPr>
              <p:cNvPr id="9" name="圖片 8">
                <a:extLst>
                  <a:ext uri="{FF2B5EF4-FFF2-40B4-BE49-F238E27FC236}">
                    <a16:creationId xmlns:a16="http://schemas.microsoft.com/office/drawing/2014/main" id="{D8A1DDAB-5800-30CF-4B18-8706C201D7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6673576" y="11970327"/>
                <a:ext cx="592340" cy="720000"/>
              </a:xfrm>
              <a:prstGeom prst="rect">
                <a:avLst/>
              </a:prstGeom>
            </p:spPr>
          </p:pic>
        </p:grpSp>
        <p:pic>
          <p:nvPicPr>
            <p:cNvPr id="15" name="芭樂說明">
              <a:hlinkClick r:id="" action="ppaction://media"/>
              <a:extLst>
                <a:ext uri="{FF2B5EF4-FFF2-40B4-BE49-F238E27FC236}">
                  <a16:creationId xmlns:a16="http://schemas.microsoft.com/office/drawing/2014/main" id="{20DCD7D1-7D63-377A-DFCF-CBB21DF43284}"/>
                </a:ext>
              </a:extLst>
            </p:cNvPr>
            <p:cNvPicPr>
              <a:picLocks noChangeAspect="1"/>
            </p:cNvPicPr>
            <p:nvPr>
              <a:audioFile r:link="rId6"/>
              <p:extLst>
                <p:ext uri="{DAA4B4D4-6D71-4841-9C94-3DE7FCFB9230}">
                  <p14:media xmlns:p14="http://schemas.microsoft.com/office/powerpoint/2010/main" r:embed="rId5"/>
                </p:ext>
              </p:extLst>
            </p:nvPr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890171" y="17226255"/>
              <a:ext cx="648000" cy="64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792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71605E-6 L -1.94444E-6 -0.8935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89352 L -1.94444E-6 0.25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29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357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10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317FF2-610C-E9A9-2A90-D0AE7338C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5">
            <a:extLst>
              <a:ext uri="{FF2B5EF4-FFF2-40B4-BE49-F238E27FC236}">
                <a16:creationId xmlns:a16="http://schemas.microsoft.com/office/drawing/2014/main" id="{AE8E6CA5-D013-E526-A3B7-6320049A2D21}"/>
              </a:ext>
            </a:extLst>
          </p:cNvPr>
          <p:cNvSpPr txBox="1"/>
          <p:nvPr/>
        </p:nvSpPr>
        <p:spPr>
          <a:xfrm>
            <a:off x="7027604" y="1348361"/>
            <a:ext cx="6764596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zh-TW" altLang="en-US" sz="5000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說法</a:t>
            </a:r>
            <a:r>
              <a:rPr lang="en-US" altLang="zh-TW" sz="5000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1</a:t>
            </a:r>
            <a:r>
              <a:rPr lang="zh-TW" altLang="en-US" sz="5000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：</a:t>
            </a:r>
            <a:endParaRPr lang="en-US" altLang="zh-TW" sz="5000" u="sng" dirty="0">
              <a:ln>
                <a:solidFill>
                  <a:schemeClr val="bg1"/>
                </a:solidFill>
              </a:ln>
              <a:solidFill>
                <a:srgbClr val="93652D"/>
              </a:solidFill>
              <a:latin typeface="可畫漫畫標題-繁"/>
              <a:ea typeface="可畫漫畫標題-繁"/>
              <a:cs typeface="可畫漫畫標題-繁"/>
              <a:sym typeface="可畫漫畫標題-繁"/>
            </a:endParaRPr>
          </a:p>
          <a:p>
            <a:pPr lvl="0"/>
            <a:r>
              <a:rPr lang="zh-TW" altLang="en-US" sz="90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柑仔蜜</a:t>
            </a:r>
            <a:r>
              <a:rPr lang="zh-TW" altLang="en-US" sz="9000" dirty="0"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kam-á-bi̍t</a:t>
            </a:r>
            <a:endParaRPr lang="en-US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F235C384-2059-F6AB-1569-869F6FA56170}"/>
              </a:ext>
            </a:extLst>
          </p:cNvPr>
          <p:cNvSpPr txBox="1"/>
          <p:nvPr/>
        </p:nvSpPr>
        <p:spPr>
          <a:xfrm>
            <a:off x="7027604" y="3970226"/>
            <a:ext cx="645760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5000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說法</a:t>
            </a:r>
            <a:r>
              <a:rPr lang="en-US" altLang="zh-TW" sz="5000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2</a:t>
            </a:r>
            <a:r>
              <a:rPr lang="zh-TW" altLang="en-US" sz="5000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：</a:t>
            </a:r>
            <a:endParaRPr lang="en-US" altLang="zh-TW" sz="5000" dirty="0">
              <a:ln>
                <a:solidFill>
                  <a:schemeClr val="bg1"/>
                </a:solidFill>
              </a:ln>
              <a:solidFill>
                <a:srgbClr val="93652D"/>
              </a:solidFill>
              <a:latin typeface="可畫漫畫標題-繁"/>
              <a:ea typeface="可畫漫畫標題-繁"/>
              <a:cs typeface="可畫漫畫標題-繁"/>
              <a:sym typeface="可畫漫畫標題-繁"/>
            </a:endParaRPr>
          </a:p>
          <a:p>
            <a:pPr lvl="0"/>
            <a:r>
              <a:rPr lang="zh-TW" altLang="en-US" sz="90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臭柿仔</a:t>
            </a:r>
            <a:r>
              <a:rPr lang="zh-TW" altLang="en-US" sz="9000" dirty="0"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tshàu</a:t>
            </a:r>
            <a:r>
              <a:rPr lang="en-US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-</a:t>
            </a:r>
            <a:r>
              <a:rPr lang="en-US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khī</a:t>
            </a:r>
            <a:r>
              <a:rPr lang="en-US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-á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965D6C8-44CF-DC34-6109-5A893AC3F13F}"/>
              </a:ext>
            </a:extLst>
          </p:cNvPr>
          <p:cNvSpPr/>
          <p:nvPr/>
        </p:nvSpPr>
        <p:spPr>
          <a:xfrm rot="-8967145">
            <a:off x="4109678" y="2177484"/>
            <a:ext cx="1439455" cy="1101837"/>
          </a:xfrm>
          <a:custGeom>
            <a:avLst/>
            <a:gdLst/>
            <a:ahLst/>
            <a:cxnLst/>
            <a:rect l="l" t="t" r="r" b="b"/>
            <a:pathLst>
              <a:path w="1439455" h="1101837">
                <a:moveTo>
                  <a:pt x="0" y="0"/>
                </a:moveTo>
                <a:lnTo>
                  <a:pt x="1439455" y="0"/>
                </a:lnTo>
                <a:lnTo>
                  <a:pt x="1439455" y="1101837"/>
                </a:lnTo>
                <a:lnTo>
                  <a:pt x="0" y="110183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539A7A3-FA83-2F11-CA2A-DF50F430F477}"/>
              </a:ext>
            </a:extLst>
          </p:cNvPr>
          <p:cNvSpPr/>
          <p:nvPr/>
        </p:nvSpPr>
        <p:spPr>
          <a:xfrm rot="-9186969">
            <a:off x="4309077" y="6235191"/>
            <a:ext cx="1584990" cy="2057400"/>
          </a:xfrm>
          <a:custGeom>
            <a:avLst/>
            <a:gdLst/>
            <a:ahLst/>
            <a:cxnLst/>
            <a:rect l="l" t="t" r="r" b="b"/>
            <a:pathLst>
              <a:path w="1584990" h="2057400">
                <a:moveTo>
                  <a:pt x="0" y="0"/>
                </a:moveTo>
                <a:lnTo>
                  <a:pt x="1584990" y="0"/>
                </a:lnTo>
                <a:lnTo>
                  <a:pt x="158499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B7BAAD2E-252B-DF59-A7AC-5E4F182F996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72" y="2042011"/>
            <a:ext cx="4762500" cy="4762500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B96D34CD-85CE-252E-9CAE-BFBDAF66EE9F}"/>
              </a:ext>
            </a:extLst>
          </p:cNvPr>
          <p:cNvSpPr txBox="1"/>
          <p:nvPr/>
        </p:nvSpPr>
        <p:spPr>
          <a:xfrm>
            <a:off x="7027604" y="6592091"/>
            <a:ext cx="645760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5000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說法</a:t>
            </a:r>
            <a:r>
              <a:rPr lang="en-US" altLang="zh-TW" sz="5000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3</a:t>
            </a:r>
            <a:r>
              <a:rPr lang="zh-TW" altLang="en-US" sz="5000" u="sng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：</a:t>
            </a:r>
            <a:endParaRPr lang="en-US" altLang="zh-TW" sz="5000" dirty="0">
              <a:ln>
                <a:solidFill>
                  <a:schemeClr val="bg1"/>
                </a:solidFill>
              </a:ln>
              <a:solidFill>
                <a:srgbClr val="93652D"/>
              </a:solidFill>
              <a:latin typeface="可畫漫畫標題-繁"/>
              <a:ea typeface="可畫漫畫標題-繁"/>
              <a:cs typeface="可畫漫畫標題-繁"/>
              <a:sym typeface="可畫漫畫標題-繁"/>
            </a:endParaRPr>
          </a:p>
          <a:p>
            <a:pPr lvl="0"/>
            <a:r>
              <a:rPr lang="en-US" altLang="zh-TW" sz="9000" dirty="0" err="1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thoo-má-tooh</a:t>
            </a:r>
            <a:endParaRPr lang="en-US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43549639-B72C-0078-38A9-210C74E33CE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48386" y="3291071"/>
            <a:ext cx="1310754" cy="859611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B1C1F217-83A4-6D11-E1F5-E20A922EA17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48381" y="5928571"/>
            <a:ext cx="1310754" cy="859611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73636A60-967B-4583-181E-284A2ACF128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48376" y="8538410"/>
            <a:ext cx="1310754" cy="859611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638E1E8F-57FE-5B42-B82C-F8012A83BFB6}"/>
              </a:ext>
            </a:extLst>
          </p:cNvPr>
          <p:cNvSpPr txBox="1"/>
          <p:nvPr/>
        </p:nvSpPr>
        <p:spPr>
          <a:xfrm>
            <a:off x="181213" y="9778195"/>
            <a:ext cx="40318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資料來源：食農教育資訊整合平台</a:t>
            </a:r>
          </a:p>
        </p:txBody>
      </p:sp>
      <p:pic>
        <p:nvPicPr>
          <p:cNvPr id="4" name="柑仔蜜">
            <a:hlinkClick r:id="" action="ppaction://media"/>
            <a:extLst>
              <a:ext uri="{FF2B5EF4-FFF2-40B4-BE49-F238E27FC236}">
                <a16:creationId xmlns:a16="http://schemas.microsoft.com/office/drawing/2014/main" id="{BF5D9F7A-4D3D-A231-DA0D-545761844B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2600" y="2548512"/>
            <a:ext cx="648000" cy="648000"/>
          </a:xfrm>
          <a:prstGeom prst="rect">
            <a:avLst/>
          </a:prstGeom>
        </p:spPr>
      </p:pic>
      <p:pic>
        <p:nvPicPr>
          <p:cNvPr id="9" name="臭柿仔">
            <a:hlinkClick r:id="" action="ppaction://media"/>
            <a:extLst>
              <a:ext uri="{FF2B5EF4-FFF2-40B4-BE49-F238E27FC236}">
                <a16:creationId xmlns:a16="http://schemas.microsoft.com/office/drawing/2014/main" id="{F203FB31-CDC0-8972-1378-7D9B0A34A1A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90741" y="5195428"/>
            <a:ext cx="648000" cy="648000"/>
          </a:xfrm>
          <a:prstGeom prst="rect">
            <a:avLst/>
          </a:prstGeom>
        </p:spPr>
      </p:pic>
      <p:pic>
        <p:nvPicPr>
          <p:cNvPr id="11" name="thoo-má-tooh">
            <a:hlinkClick r:id="" action="ppaction://media"/>
            <a:extLst>
              <a:ext uri="{FF2B5EF4-FFF2-40B4-BE49-F238E27FC236}">
                <a16:creationId xmlns:a16="http://schemas.microsoft.com/office/drawing/2014/main" id="{71049F87-8755-5DB9-F67E-0BEA379E57B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90741" y="7842344"/>
            <a:ext cx="648000" cy="648000"/>
          </a:xfrm>
          <a:prstGeom prst="rect">
            <a:avLst/>
          </a:prstGeom>
        </p:spPr>
      </p:pic>
      <p:grpSp>
        <p:nvGrpSpPr>
          <p:cNvPr id="29" name="群組 28">
            <a:extLst>
              <a:ext uri="{FF2B5EF4-FFF2-40B4-BE49-F238E27FC236}">
                <a16:creationId xmlns:a16="http://schemas.microsoft.com/office/drawing/2014/main" id="{7109918D-AF26-D61F-12CD-2DE075ECE440}"/>
              </a:ext>
            </a:extLst>
          </p:cNvPr>
          <p:cNvGrpSpPr/>
          <p:nvPr/>
        </p:nvGrpSpPr>
        <p:grpSpPr>
          <a:xfrm>
            <a:off x="19947196" y="1156175"/>
            <a:ext cx="10104776" cy="8281031"/>
            <a:chOff x="19947196" y="1156175"/>
            <a:chExt cx="10104776" cy="8281031"/>
          </a:xfrm>
        </p:grpSpPr>
        <p:grpSp>
          <p:nvGrpSpPr>
            <p:cNvPr id="22" name="群組 21">
              <a:extLst>
                <a:ext uri="{FF2B5EF4-FFF2-40B4-BE49-F238E27FC236}">
                  <a16:creationId xmlns:a16="http://schemas.microsoft.com/office/drawing/2014/main" id="{6209D5B7-63A8-A555-B611-ABE698DB6A6D}"/>
                </a:ext>
              </a:extLst>
            </p:cNvPr>
            <p:cNvGrpSpPr/>
            <p:nvPr/>
          </p:nvGrpSpPr>
          <p:grpSpPr>
            <a:xfrm>
              <a:off x="19947196" y="1156175"/>
              <a:ext cx="10104776" cy="8281031"/>
              <a:chOff x="7162800" y="11970327"/>
              <a:chExt cx="10104776" cy="6847995"/>
            </a:xfrm>
          </p:grpSpPr>
          <p:sp>
            <p:nvSpPr>
              <p:cNvPr id="23" name="TextBox 10">
                <a:extLst>
                  <a:ext uri="{FF2B5EF4-FFF2-40B4-BE49-F238E27FC236}">
                    <a16:creationId xmlns:a16="http://schemas.microsoft.com/office/drawing/2014/main" id="{66D10FF3-C871-CB7B-C12C-1D8B415B3F85}"/>
                  </a:ext>
                </a:extLst>
              </p:cNvPr>
              <p:cNvSpPr txBox="1"/>
              <p:nvPr/>
            </p:nvSpPr>
            <p:spPr>
              <a:xfrm>
                <a:off x="7162800" y="12009881"/>
                <a:ext cx="10103116" cy="680844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北部較濟會叫臭柿仔，因為生做成柿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仔，而且去摸伊的莖，會有怪味，所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以毋才按呢叫。</a:t>
                </a:r>
                <a:endParaRPr lang="en-US" altLang="zh-TW" sz="4400" b="1" dirty="0">
                  <a:solidFill>
                    <a:srgbClr val="93652D"/>
                  </a:solidFill>
                  <a:latin typeface="台灣宋體" panose="02010604000101010101" pitchFamily="2" charset="-120"/>
                  <a:ea typeface="台灣宋體" panose="02010604000101010101" pitchFamily="2" charset="-120"/>
                  <a:cs typeface="Childos Arabic"/>
                  <a:sym typeface="GenSenRounded TW 2"/>
                </a:endParaRPr>
              </a:p>
            </p:txBody>
          </p:sp>
          <p:pic>
            <p:nvPicPr>
              <p:cNvPr id="24" name="圖片 23">
                <a:extLst>
                  <a:ext uri="{FF2B5EF4-FFF2-40B4-BE49-F238E27FC236}">
                    <a16:creationId xmlns:a16="http://schemas.microsoft.com/office/drawing/2014/main" id="{1F1A122E-4270-6201-CB70-2231809BF70D}"/>
                  </a:ext>
                </a:extLst>
              </p:cNvPr>
              <p:cNvPicPr>
                <a:picLocks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6673576" y="11970327"/>
                <a:ext cx="594000" cy="631128"/>
              </a:xfrm>
              <a:prstGeom prst="rect">
                <a:avLst/>
              </a:prstGeom>
            </p:spPr>
          </p:pic>
        </p:grpSp>
        <p:pic>
          <p:nvPicPr>
            <p:cNvPr id="6" name="臭柿仔說明">
              <a:hlinkClick r:id="" action="ppaction://media"/>
              <a:extLst>
                <a:ext uri="{FF2B5EF4-FFF2-40B4-BE49-F238E27FC236}">
                  <a16:creationId xmlns:a16="http://schemas.microsoft.com/office/drawing/2014/main" id="{071A47BA-68C3-8A33-5BB2-95A62241319E}"/>
                </a:ext>
              </a:extLst>
            </p:cNvPr>
            <p:cNvPicPr>
              <a:picLocks noChangeAspect="1"/>
            </p:cNvPicPr>
            <p:nvPr>
              <a:audioFile r:link="rId12"/>
              <p:extLst>
                <p:ext uri="{DAA4B4D4-6D71-4841-9C94-3DE7FCFB9230}">
                  <p14:media xmlns:p14="http://schemas.microsoft.com/office/powerpoint/2010/main" r:embed="rId11"/>
                </p:ext>
              </p:extLst>
            </p:nvPr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3850600" y="2556159"/>
              <a:ext cx="648000" cy="648000"/>
            </a:xfrm>
            <a:prstGeom prst="rect">
              <a:avLst/>
            </a:prstGeom>
          </p:spPr>
        </p:pic>
      </p:grp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F012DA5F-3726-349E-EE41-E7A88CBB81C5}"/>
              </a:ext>
            </a:extLst>
          </p:cNvPr>
          <p:cNvGrpSpPr/>
          <p:nvPr/>
        </p:nvGrpSpPr>
        <p:grpSpPr>
          <a:xfrm>
            <a:off x="7010400" y="-8797958"/>
            <a:ext cx="10104776" cy="8281310"/>
            <a:chOff x="7010400" y="-8797958"/>
            <a:chExt cx="10104776" cy="8281310"/>
          </a:xfrm>
        </p:grpSpPr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9346863B-2F50-8933-EEC8-EE609A5256B5}"/>
                </a:ext>
              </a:extLst>
            </p:cNvPr>
            <p:cNvGrpSpPr/>
            <p:nvPr/>
          </p:nvGrpSpPr>
          <p:grpSpPr>
            <a:xfrm>
              <a:off x="7010400" y="-8797958"/>
              <a:ext cx="10104776" cy="8281310"/>
              <a:chOff x="7162800" y="11970327"/>
              <a:chExt cx="10104776" cy="6808631"/>
            </a:xfrm>
          </p:grpSpPr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0B3F8262-1752-9F1F-F8FF-9FB7F1979506}"/>
                  </a:ext>
                </a:extLst>
              </p:cNvPr>
              <p:cNvSpPr txBox="1"/>
              <p:nvPr/>
            </p:nvSpPr>
            <p:spPr>
              <a:xfrm>
                <a:off x="7162800" y="12009882"/>
                <a:ext cx="10103116" cy="676907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是南部較捷出現的講法。推測有兩種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可能，一種可能是因為生了成柑仔，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閣甜甜，所以號做柑仔蜜。嘛有可能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是 </a:t>
                </a:r>
                <a: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16 </a:t>
                </a: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世紀西班牙人對中南美洲紮轉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去了後，號做 </a:t>
                </a:r>
                <a:r>
                  <a:rPr lang="en-US" altLang="zh-TW" sz="4400" b="1" dirty="0" err="1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Tomates</a:t>
                </a: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，閣去菲律賓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變做 </a:t>
                </a:r>
                <a:r>
                  <a:rPr lang="en-US" altLang="zh-TW" sz="4400" b="1" dirty="0" err="1">
                    <a:solidFill>
                      <a:srgbClr val="93652D"/>
                    </a:solidFill>
                    <a:latin typeface="Taiwanese Serif" panose="02000503000000020003" pitchFamily="2" charset="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Kamatis</a:t>
                </a: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，尾仔到台灣，台語音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譯做 </a:t>
                </a:r>
                <a:r>
                  <a:rPr lang="en-US" altLang="zh-TW" sz="4400" b="1" dirty="0" err="1">
                    <a:solidFill>
                      <a:srgbClr val="93652D"/>
                    </a:solidFill>
                    <a:latin typeface="Taiwanese Serif" panose="02000503000000020003" pitchFamily="2" charset="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kam</a:t>
                </a:r>
                <a:r>
                  <a:rPr lang="en-US" altLang="zh-TW" sz="4400" b="1" dirty="0">
                    <a:solidFill>
                      <a:srgbClr val="93652D"/>
                    </a:solidFill>
                    <a:latin typeface="Taiwanese Serif" panose="02000503000000020003" pitchFamily="2" charset="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-á-b</a:t>
                </a:r>
                <a:r>
                  <a:rPr lang="en-US" altLang="zh-TW" sz="4400" dirty="0">
                    <a:solidFill>
                      <a:srgbClr val="93652D"/>
                    </a:solidFill>
                    <a:latin typeface="Taiwanese Serif" panose="02000503000000020003" pitchFamily="2" charset="0"/>
                    <a:ea typeface="GenSenRounded TW"/>
                    <a:sym typeface="Childos Arabic"/>
                  </a:rPr>
                  <a:t>…</a:t>
                </a:r>
                <a:r>
                  <a:rPr lang="en-US" altLang="zh-TW" sz="4400" b="1" dirty="0">
                    <a:solidFill>
                      <a:srgbClr val="93652D"/>
                    </a:solidFill>
                    <a:latin typeface="Taiwanese Serif" panose="02000503000000020003" pitchFamily="2" charset="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t</a:t>
                </a: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。</a:t>
                </a:r>
                <a:endParaRPr lang="en-US" altLang="zh-TW" sz="4400" b="1" dirty="0">
                  <a:solidFill>
                    <a:srgbClr val="93652D"/>
                  </a:solidFill>
                  <a:latin typeface="台灣宋體" panose="02010604000101010101" pitchFamily="2" charset="-120"/>
                  <a:ea typeface="台灣宋體" panose="02010604000101010101" pitchFamily="2" charset="-120"/>
                  <a:cs typeface="Childos Arabic"/>
                  <a:sym typeface="GenSenRounded TW 2"/>
                </a:endParaRPr>
              </a:p>
            </p:txBody>
          </p:sp>
          <p:pic>
            <p:nvPicPr>
              <p:cNvPr id="18" name="圖片 17">
                <a:extLst>
                  <a:ext uri="{FF2B5EF4-FFF2-40B4-BE49-F238E27FC236}">
                    <a16:creationId xmlns:a16="http://schemas.microsoft.com/office/drawing/2014/main" id="{88BBFB99-8190-55D8-EA3C-6222325E9AD5}"/>
                  </a:ext>
                </a:extLst>
              </p:cNvPr>
              <p:cNvPicPr>
                <a:picLocks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6673576" y="11970327"/>
                <a:ext cx="594000" cy="627479"/>
              </a:xfrm>
              <a:prstGeom prst="rect">
                <a:avLst/>
              </a:prstGeom>
            </p:spPr>
          </p:pic>
        </p:grpSp>
        <p:pic>
          <p:nvPicPr>
            <p:cNvPr id="10" name="柑仔蜜說明">
              <a:hlinkClick r:id="" action="ppaction://media"/>
              <a:extLst>
                <a:ext uri="{FF2B5EF4-FFF2-40B4-BE49-F238E27FC236}">
                  <a16:creationId xmlns:a16="http://schemas.microsoft.com/office/drawing/2014/main" id="{477088F5-372D-F0C9-5732-F3910EE5D4F0}"/>
                </a:ext>
              </a:extLst>
            </p:cNvPr>
            <p:cNvPicPr>
              <a:picLocks noChangeAspect="1"/>
            </p:cNvPicPr>
            <p:nvPr>
              <a:audioFile r:link="rId10"/>
              <p:extLst>
                <p:ext uri="{DAA4B4D4-6D71-4841-9C94-3DE7FCFB9230}">
                  <p14:media xmlns:p14="http://schemas.microsoft.com/office/powerpoint/2010/main" r:embed="rId9"/>
                </p:ext>
              </p:extLst>
            </p:nvPr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49000" y="-4622857"/>
              <a:ext cx="648000" cy="648000"/>
            </a:xfrm>
            <a:prstGeom prst="rect">
              <a:avLst/>
            </a:prstGeom>
          </p:spPr>
        </p:pic>
      </p:grp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2C867C8D-077B-A66D-C8C1-3DC44399BD4E}"/>
              </a:ext>
            </a:extLst>
          </p:cNvPr>
          <p:cNvGrpSpPr/>
          <p:nvPr/>
        </p:nvGrpSpPr>
        <p:grpSpPr>
          <a:xfrm>
            <a:off x="7010395" y="11875636"/>
            <a:ext cx="10103116" cy="3430839"/>
            <a:chOff x="7010395" y="11875636"/>
            <a:chExt cx="10103116" cy="3430839"/>
          </a:xfrm>
        </p:grpSpPr>
        <p:grpSp>
          <p:nvGrpSpPr>
            <p:cNvPr id="26" name="群組 25">
              <a:extLst>
                <a:ext uri="{FF2B5EF4-FFF2-40B4-BE49-F238E27FC236}">
                  <a16:creationId xmlns:a16="http://schemas.microsoft.com/office/drawing/2014/main" id="{69B794AB-0DCF-802F-0F3F-FDBCCB2DFABD}"/>
                </a:ext>
              </a:extLst>
            </p:cNvPr>
            <p:cNvGrpSpPr/>
            <p:nvPr/>
          </p:nvGrpSpPr>
          <p:grpSpPr>
            <a:xfrm>
              <a:off x="7010395" y="11875636"/>
              <a:ext cx="10103116" cy="3427375"/>
              <a:chOff x="7162800" y="11970327"/>
              <a:chExt cx="10103116" cy="3240580"/>
            </a:xfrm>
          </p:grpSpPr>
          <p:sp>
            <p:nvSpPr>
              <p:cNvPr id="27" name="TextBox 10">
                <a:extLst>
                  <a:ext uri="{FF2B5EF4-FFF2-40B4-BE49-F238E27FC236}">
                    <a16:creationId xmlns:a16="http://schemas.microsoft.com/office/drawing/2014/main" id="{2FA3F1A8-CBB6-9B8F-190E-90620079C60D}"/>
                  </a:ext>
                </a:extLst>
              </p:cNvPr>
              <p:cNvSpPr txBox="1"/>
              <p:nvPr/>
            </p:nvSpPr>
            <p:spPr>
              <a:xfrm>
                <a:off x="7162800" y="12009880"/>
                <a:ext cx="10103116" cy="320102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en-US" altLang="zh-TW" sz="4400" b="1" dirty="0" err="1">
                    <a:solidFill>
                      <a:srgbClr val="93652D"/>
                    </a:solidFill>
                    <a:latin typeface="Taiwanese Serif" panose="02000503000000020003" pitchFamily="2" charset="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thoo-má-tooh</a:t>
                </a: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，聽起來和英語 </a:t>
                </a:r>
                <a:r>
                  <a:rPr lang="en-US" altLang="zh-TW" sz="4400" b="1" dirty="0">
                    <a:solidFill>
                      <a:srgbClr val="93652D"/>
                    </a:solidFill>
                    <a:latin typeface="Taiwanese Serif" panose="02000503000000020003" pitchFamily="2" charset="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tomato</a:t>
                </a:r>
                <a: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 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誠相𫝛。傳去日本了後，日本人音譯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做</a:t>
                </a:r>
                <a:r>
                  <a:rPr lang="ja-JP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トマト，</a:t>
                </a: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因為台灣經過日本時代，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語言受著影響，所以嘛有人會照按呢</a:t>
                </a:r>
                <a:br>
                  <a:rPr lang="en-US" altLang="zh-TW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</a:br>
                <a:r>
                  <a:rPr lang="zh-TW" altLang="en-US" sz="4400" b="1" dirty="0">
                    <a:solidFill>
                      <a:srgbClr val="93652D"/>
                    </a:solidFill>
                    <a:latin typeface="台灣宋體" panose="02010604000101010101" pitchFamily="2" charset="-120"/>
                    <a:ea typeface="台灣宋體" panose="02010604000101010101" pitchFamily="2" charset="-120"/>
                    <a:cs typeface="Childos Arabic"/>
                    <a:sym typeface="GenSenRounded TW 2"/>
                  </a:rPr>
                  <a:t>叫。</a:t>
                </a:r>
                <a:endParaRPr lang="en-US" altLang="zh-TW" sz="4400" b="1" dirty="0">
                  <a:solidFill>
                    <a:srgbClr val="93652D"/>
                  </a:solidFill>
                  <a:latin typeface="台灣宋體" panose="02010604000101010101" pitchFamily="2" charset="-120"/>
                  <a:ea typeface="台灣宋體" panose="02010604000101010101" pitchFamily="2" charset="-120"/>
                  <a:cs typeface="Childos Arabic"/>
                  <a:sym typeface="GenSenRounded TW 2"/>
                </a:endParaRPr>
              </a:p>
            </p:txBody>
          </p:sp>
          <p:pic>
            <p:nvPicPr>
              <p:cNvPr id="28" name="圖片 27">
                <a:extLst>
                  <a:ext uri="{FF2B5EF4-FFF2-40B4-BE49-F238E27FC236}">
                    <a16:creationId xmlns:a16="http://schemas.microsoft.com/office/drawing/2014/main" id="{A0408460-E533-8F8C-6B4E-047BF10948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6673576" y="11970327"/>
                <a:ext cx="592340" cy="720000"/>
              </a:xfrm>
              <a:prstGeom prst="rect">
                <a:avLst/>
              </a:prstGeom>
            </p:spPr>
          </p:pic>
        </p:grpSp>
        <p:pic>
          <p:nvPicPr>
            <p:cNvPr id="15" name="thoo-má-tooh說明">
              <a:hlinkClick r:id="" action="ppaction://media"/>
              <a:extLst>
                <a:ext uri="{FF2B5EF4-FFF2-40B4-BE49-F238E27FC236}">
                  <a16:creationId xmlns:a16="http://schemas.microsoft.com/office/drawing/2014/main" id="{D286B000-2621-9637-359E-804E86CA4073}"/>
                </a:ext>
              </a:extLst>
            </p:cNvPr>
            <p:cNvPicPr>
              <a:picLocks noChangeAspect="1"/>
            </p:cNvPicPr>
            <p:nvPr>
              <a:audioFile r:link="rId8"/>
              <p:extLst>
                <p:ext uri="{DAA4B4D4-6D71-4841-9C94-3DE7FCFB9230}">
                  <p14:media xmlns:p14="http://schemas.microsoft.com/office/powerpoint/2010/main" r:embed="rId7"/>
                </p:ext>
              </p:extLst>
            </p:nvPr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53400" y="14658475"/>
              <a:ext cx="648000" cy="64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224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45679E-6 L 1.38889E-6 0.99629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9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0.99629 L 1.38889E-6 -0.25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81481E-6 L -0.70738 0.02871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373" y="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0738 0.02871 L 0.25 -4.81481E-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865" y="-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19753E-6 L 1.38889E-6 -1.01312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6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01312 L 1.38889E-6 0.25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44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439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10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2" dur="429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10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3" grpId="0"/>
      <p:bldP spid="14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EFF203-10BB-3019-F8E4-36F3A22E0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79E3E93E-8A7F-7430-405D-2CBA4C4B3201}"/>
              </a:ext>
            </a:extLst>
          </p:cNvPr>
          <p:cNvSpPr txBox="1"/>
          <p:nvPr/>
        </p:nvSpPr>
        <p:spPr>
          <a:xfrm>
            <a:off x="5608003" y="2520794"/>
            <a:ext cx="10879955" cy="44735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7965"/>
              </a:lnSpc>
            </a:pPr>
            <a:r>
              <a:rPr lang="zh-TW" altLang="en-US" sz="14100" dirty="0">
                <a:ln>
                  <a:solidFill>
                    <a:schemeClr val="tx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袂使干焦會曉「一个」！</a:t>
            </a: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6449A195-F697-4119-7039-097503BE924F}"/>
              </a:ext>
            </a:extLst>
          </p:cNvPr>
          <p:cNvSpPr/>
          <p:nvPr/>
        </p:nvSpPr>
        <p:spPr>
          <a:xfrm>
            <a:off x="-2788380" y="8389406"/>
            <a:ext cx="14667395" cy="3795188"/>
          </a:xfrm>
          <a:custGeom>
            <a:avLst/>
            <a:gdLst/>
            <a:ahLst/>
            <a:cxnLst/>
            <a:rect l="l" t="t" r="r" b="b"/>
            <a:pathLst>
              <a:path w="14667395" h="3795188">
                <a:moveTo>
                  <a:pt x="0" y="0"/>
                </a:moveTo>
                <a:lnTo>
                  <a:pt x="14667395" y="0"/>
                </a:lnTo>
                <a:lnTo>
                  <a:pt x="14667395" y="3795188"/>
                </a:lnTo>
                <a:lnTo>
                  <a:pt x="0" y="37951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0B83CDA-91F2-36D0-2871-9D489A81A632}"/>
              </a:ext>
            </a:extLst>
          </p:cNvPr>
          <p:cNvSpPr/>
          <p:nvPr/>
        </p:nvSpPr>
        <p:spPr>
          <a:xfrm>
            <a:off x="6926362" y="8389406"/>
            <a:ext cx="14667395" cy="3795188"/>
          </a:xfrm>
          <a:custGeom>
            <a:avLst/>
            <a:gdLst/>
            <a:ahLst/>
            <a:cxnLst/>
            <a:rect l="l" t="t" r="r" b="b"/>
            <a:pathLst>
              <a:path w="14667395" h="3795188">
                <a:moveTo>
                  <a:pt x="0" y="0"/>
                </a:moveTo>
                <a:lnTo>
                  <a:pt x="14667395" y="0"/>
                </a:lnTo>
                <a:lnTo>
                  <a:pt x="14667395" y="3795188"/>
                </a:lnTo>
                <a:lnTo>
                  <a:pt x="0" y="37951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4107E0B8-848A-699D-263E-48CC9E61AA84}"/>
              </a:ext>
            </a:extLst>
          </p:cNvPr>
          <p:cNvSpPr txBox="1"/>
          <p:nvPr/>
        </p:nvSpPr>
        <p:spPr>
          <a:xfrm>
            <a:off x="5943600" y="6997790"/>
            <a:ext cx="4261719" cy="839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6"/>
              </a:lnSpc>
            </a:pPr>
            <a:r>
              <a:rPr lang="en-US" sz="5104" dirty="0">
                <a:solidFill>
                  <a:srgbClr val="000000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  <a:sym typeface="Childos Arabic"/>
              </a:rPr>
              <a:t>(</a:t>
            </a:r>
            <a:r>
              <a:rPr lang="zh-TW" altLang="en-US" sz="5104" dirty="0">
                <a:solidFill>
                  <a:srgbClr val="000000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  <a:sym typeface="Childos Arabic"/>
              </a:rPr>
              <a:t>果子的量詞</a:t>
            </a:r>
            <a:r>
              <a:rPr lang="en-US" sz="5104" dirty="0">
                <a:solidFill>
                  <a:srgbClr val="000000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  <a:sym typeface="Childos Arabic"/>
              </a:rPr>
              <a:t>)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436909D2-DD19-D407-B0A9-1D3E7BD35A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3" t="25917" r="23590" b="25917"/>
          <a:stretch>
            <a:fillRect/>
          </a:stretch>
        </p:blipFill>
        <p:spPr>
          <a:xfrm>
            <a:off x="609600" y="2551010"/>
            <a:ext cx="4648200" cy="6935890"/>
          </a:xfrm>
          <a:prstGeom prst="rect">
            <a:avLst/>
          </a:prstGeom>
        </p:spPr>
      </p:pic>
      <p:sp>
        <p:nvSpPr>
          <p:cNvPr id="7" name="Freeform 13">
            <a:extLst>
              <a:ext uri="{FF2B5EF4-FFF2-40B4-BE49-F238E27FC236}">
                <a16:creationId xmlns:a16="http://schemas.microsoft.com/office/drawing/2014/main" id="{6F7497E6-5631-8A03-7ACF-FFE814DFCAE3}"/>
              </a:ext>
            </a:extLst>
          </p:cNvPr>
          <p:cNvSpPr/>
          <p:nvPr/>
        </p:nvSpPr>
        <p:spPr>
          <a:xfrm>
            <a:off x="15011320" y="1562100"/>
            <a:ext cx="1733009" cy="1587869"/>
          </a:xfrm>
          <a:custGeom>
            <a:avLst/>
            <a:gdLst/>
            <a:ahLst/>
            <a:cxnLst/>
            <a:rect l="l" t="t" r="r" b="b"/>
            <a:pathLst>
              <a:path w="2041610" h="1870625">
                <a:moveTo>
                  <a:pt x="0" y="0"/>
                </a:moveTo>
                <a:lnTo>
                  <a:pt x="2041610" y="0"/>
                </a:lnTo>
                <a:lnTo>
                  <a:pt x="2041610" y="1870625"/>
                </a:lnTo>
                <a:lnTo>
                  <a:pt x="0" y="18706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pic>
        <p:nvPicPr>
          <p:cNvPr id="5" name="袂使干焦會曉一个">
            <a:hlinkClick r:id="" action="ppaction://media"/>
            <a:extLst>
              <a:ext uri="{FF2B5EF4-FFF2-40B4-BE49-F238E27FC236}">
                <a16:creationId xmlns:a16="http://schemas.microsoft.com/office/drawing/2014/main" id="{5F2B6717-83E2-ACD7-071D-719BB6ED8F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37986" y="33147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02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E4C77653-746F-A1CD-4416-B21E3E950849}"/>
              </a:ext>
            </a:extLst>
          </p:cNvPr>
          <p:cNvSpPr/>
          <p:nvPr/>
        </p:nvSpPr>
        <p:spPr>
          <a:xfrm>
            <a:off x="9976639" y="3805645"/>
            <a:ext cx="3672663" cy="2083401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7" y="0"/>
                </a:lnTo>
                <a:lnTo>
                  <a:pt x="4148867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82916AAE-CA03-413E-EA03-3D5D6A1E5724}"/>
              </a:ext>
            </a:extLst>
          </p:cNvPr>
          <p:cNvSpPr/>
          <p:nvPr/>
        </p:nvSpPr>
        <p:spPr>
          <a:xfrm>
            <a:off x="10030991" y="7834386"/>
            <a:ext cx="3672664" cy="2083402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8" y="0"/>
                </a:lnTo>
                <a:lnTo>
                  <a:pt x="4148868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1293BA64-D957-4758-ECCE-0EB8793CD008}"/>
              </a:ext>
            </a:extLst>
          </p:cNvPr>
          <p:cNvSpPr txBox="1"/>
          <p:nvPr/>
        </p:nvSpPr>
        <p:spPr>
          <a:xfrm>
            <a:off x="10793250" y="3726254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b="1" dirty="0">
                <a:solidFill>
                  <a:srgbClr val="93652D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支</a:t>
            </a:r>
            <a:endParaRPr lang="zh-TW" altLang="en-US" sz="3200" b="1" dirty="0">
              <a:solidFill>
                <a:srgbClr val="93652D"/>
              </a:solidFill>
              <a:latin typeface="台灣楷體" panose="02010604000101010101" pitchFamily="2" charset="-120"/>
              <a:ea typeface="台灣楷體" panose="02010604000101010101" pitchFamily="2" charset="-120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1AA37EB0-F16A-28E8-9F47-8081F71B2D82}"/>
              </a:ext>
            </a:extLst>
          </p:cNvPr>
          <p:cNvSpPr txBox="1"/>
          <p:nvPr/>
        </p:nvSpPr>
        <p:spPr>
          <a:xfrm>
            <a:off x="11137589" y="4994851"/>
            <a:ext cx="6511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ki</a:t>
            </a:r>
            <a:endParaRPr lang="zh-TW" altLang="en-US" sz="4000" dirty="0"/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A9688DA1-4DB3-3138-2181-B329DB31A8C7}"/>
              </a:ext>
            </a:extLst>
          </p:cNvPr>
          <p:cNvSpPr txBox="1"/>
          <p:nvPr/>
        </p:nvSpPr>
        <p:spPr>
          <a:xfrm>
            <a:off x="10896600" y="7748018"/>
            <a:ext cx="1212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b="1" dirty="0">
                <a:solidFill>
                  <a:srgbClr val="93652D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塊</a:t>
            </a:r>
            <a:endParaRPr lang="zh-TW" altLang="en-US" sz="3200" b="1" dirty="0">
              <a:solidFill>
                <a:srgbClr val="93652D"/>
              </a:solidFill>
              <a:latin typeface="台灣楷體" panose="02010604000101010101" pitchFamily="2" charset="-120"/>
              <a:ea typeface="台灣楷體" panose="02010604000101010101" pitchFamily="2" charset="-120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3C7007AE-A6D1-F8C8-BEB6-DC11BF4C2456}"/>
              </a:ext>
            </a:extLst>
          </p:cNvPr>
          <p:cNvSpPr txBox="1"/>
          <p:nvPr/>
        </p:nvSpPr>
        <p:spPr>
          <a:xfrm>
            <a:off x="11240939" y="9016615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tè</a:t>
            </a:r>
            <a:endParaRPr lang="zh-TW" altLang="en-US" sz="4000" dirty="0"/>
          </a:p>
        </p:txBody>
      </p:sp>
      <p:pic>
        <p:nvPicPr>
          <p:cNvPr id="15" name="塊">
            <a:hlinkClick r:id="" action="ppaction://media"/>
            <a:extLst>
              <a:ext uri="{FF2B5EF4-FFF2-40B4-BE49-F238E27FC236}">
                <a16:creationId xmlns:a16="http://schemas.microsoft.com/office/drawing/2014/main" id="{720F1BC0-2F55-6AC4-2329-5E5D3BC7F7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34549" y="8252519"/>
            <a:ext cx="648000" cy="648000"/>
          </a:xfrm>
          <a:prstGeom prst="rect">
            <a:avLst/>
          </a:prstGeom>
        </p:spPr>
      </p:pic>
      <p:pic>
        <p:nvPicPr>
          <p:cNvPr id="5" name="支">
            <a:hlinkClick r:id="" action="ppaction://media"/>
            <a:extLst>
              <a:ext uri="{FF2B5EF4-FFF2-40B4-BE49-F238E27FC236}">
                <a16:creationId xmlns:a16="http://schemas.microsoft.com/office/drawing/2014/main" id="{11C7702E-A1DE-77E0-76A6-7C21ABD11F9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93328" y="4266785"/>
            <a:ext cx="648000" cy="648000"/>
          </a:xfrm>
          <a:prstGeom prst="rect">
            <a:avLst/>
          </a:prstGeom>
        </p:spPr>
      </p:pic>
      <p:sp>
        <p:nvSpPr>
          <p:cNvPr id="25" name="Freeform 8">
            <a:extLst>
              <a:ext uri="{FF2B5EF4-FFF2-40B4-BE49-F238E27FC236}">
                <a16:creationId xmlns:a16="http://schemas.microsoft.com/office/drawing/2014/main" id="{024E4095-3EEA-E638-055A-D748DBA252D1}"/>
              </a:ext>
            </a:extLst>
          </p:cNvPr>
          <p:cNvSpPr/>
          <p:nvPr/>
        </p:nvSpPr>
        <p:spPr>
          <a:xfrm>
            <a:off x="9983351" y="3805645"/>
            <a:ext cx="3672664" cy="2083402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8" y="0"/>
                </a:lnTo>
                <a:lnTo>
                  <a:pt x="4148868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31" name="Freeform 8">
            <a:extLst>
              <a:ext uri="{FF2B5EF4-FFF2-40B4-BE49-F238E27FC236}">
                <a16:creationId xmlns:a16="http://schemas.microsoft.com/office/drawing/2014/main" id="{69C36F85-52D6-ABD0-FB4F-8FC07095EDDF}"/>
              </a:ext>
            </a:extLst>
          </p:cNvPr>
          <p:cNvSpPr/>
          <p:nvPr/>
        </p:nvSpPr>
        <p:spPr>
          <a:xfrm>
            <a:off x="10023432" y="7830445"/>
            <a:ext cx="3672664" cy="2083402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8" y="0"/>
                </a:lnTo>
                <a:lnTo>
                  <a:pt x="4148868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1" name="Freeform 19">
            <a:extLst>
              <a:ext uri="{FF2B5EF4-FFF2-40B4-BE49-F238E27FC236}">
                <a16:creationId xmlns:a16="http://schemas.microsoft.com/office/drawing/2014/main" id="{2AD99110-4C9E-FF5F-DBB5-15DD5E915167}"/>
              </a:ext>
            </a:extLst>
          </p:cNvPr>
          <p:cNvSpPr/>
          <p:nvPr/>
        </p:nvSpPr>
        <p:spPr>
          <a:xfrm>
            <a:off x="3543940" y="5143500"/>
            <a:ext cx="4020100" cy="745546"/>
          </a:xfrm>
          <a:custGeom>
            <a:avLst/>
            <a:gdLst/>
            <a:ahLst/>
            <a:cxnLst/>
            <a:rect l="l" t="t" r="r" b="b"/>
            <a:pathLst>
              <a:path w="4020100" h="745546">
                <a:moveTo>
                  <a:pt x="0" y="0"/>
                </a:moveTo>
                <a:lnTo>
                  <a:pt x="4020100" y="0"/>
                </a:lnTo>
                <a:lnTo>
                  <a:pt x="4020100" y="745545"/>
                </a:lnTo>
                <a:lnTo>
                  <a:pt x="0" y="74554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3" name="Freeform 21">
            <a:extLst>
              <a:ext uri="{FF2B5EF4-FFF2-40B4-BE49-F238E27FC236}">
                <a16:creationId xmlns:a16="http://schemas.microsoft.com/office/drawing/2014/main" id="{5AC7B205-5BEC-B059-3684-6DA94EDD9E80}"/>
              </a:ext>
            </a:extLst>
          </p:cNvPr>
          <p:cNvSpPr/>
          <p:nvPr/>
        </p:nvSpPr>
        <p:spPr>
          <a:xfrm>
            <a:off x="3586677" y="9182633"/>
            <a:ext cx="4020100" cy="745546"/>
          </a:xfrm>
          <a:custGeom>
            <a:avLst/>
            <a:gdLst/>
            <a:ahLst/>
            <a:cxnLst/>
            <a:rect l="l" t="t" r="r" b="b"/>
            <a:pathLst>
              <a:path w="4020100" h="745546">
                <a:moveTo>
                  <a:pt x="0" y="0"/>
                </a:moveTo>
                <a:lnTo>
                  <a:pt x="4020100" y="0"/>
                </a:lnTo>
                <a:lnTo>
                  <a:pt x="4020100" y="745545"/>
                </a:lnTo>
                <a:lnTo>
                  <a:pt x="0" y="74554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pic>
        <p:nvPicPr>
          <p:cNvPr id="30" name="圖片 29">
            <a:extLst>
              <a:ext uri="{FF2B5EF4-FFF2-40B4-BE49-F238E27FC236}">
                <a16:creationId xmlns:a16="http://schemas.microsoft.com/office/drawing/2014/main" id="{F8327DDB-2EAC-BF24-535E-07C1E2595C5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224134"/>
            <a:ext cx="3122953" cy="3542454"/>
          </a:xfrm>
          <a:prstGeom prst="rect">
            <a:avLst/>
          </a:prstGeom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325425BF-B19F-2F98-52BC-18E0FE20FF5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442" y="6919321"/>
            <a:ext cx="3217257" cy="266639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DEB39CAA-F0ED-49D4-C17F-3E6D3A4E18C8}"/>
              </a:ext>
            </a:extLst>
          </p:cNvPr>
          <p:cNvSpPr txBox="1"/>
          <p:nvPr/>
        </p:nvSpPr>
        <p:spPr>
          <a:xfrm>
            <a:off x="7259698" y="572890"/>
            <a:ext cx="5541901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zh-TW" altLang="en-US" sz="115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王梨</a:t>
            </a:r>
            <a:r>
              <a:rPr lang="zh-TW" altLang="en-US" sz="11500" dirty="0"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 </a:t>
            </a:r>
            <a:r>
              <a:rPr lang="en-US" sz="4800" dirty="0" err="1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ông-lâi</a:t>
            </a:r>
            <a:endParaRPr lang="en-US" sz="4800" dirty="0">
              <a:ln>
                <a:solidFill>
                  <a:schemeClr val="bg1"/>
                </a:solidFill>
              </a:ln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pic>
        <p:nvPicPr>
          <p:cNvPr id="6" name="圖形 5" descr="箭號: 直線 以實心填滿">
            <a:extLst>
              <a:ext uri="{FF2B5EF4-FFF2-40B4-BE49-F238E27FC236}">
                <a16:creationId xmlns:a16="http://schemas.microsoft.com/office/drawing/2014/main" id="{CE0B241C-39F5-17BE-B37F-42E68872D1C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>
            <a:off x="8142540" y="4229100"/>
            <a:ext cx="914400" cy="914400"/>
          </a:xfrm>
          <a:prstGeom prst="rect">
            <a:avLst/>
          </a:prstGeom>
        </p:spPr>
      </p:pic>
      <p:pic>
        <p:nvPicPr>
          <p:cNvPr id="7" name="圖形 6" descr="箭號: 直線 以實心填滿">
            <a:extLst>
              <a:ext uri="{FF2B5EF4-FFF2-40B4-BE49-F238E27FC236}">
                <a16:creationId xmlns:a16="http://schemas.microsoft.com/office/drawing/2014/main" id="{21D1FF30-86E1-7CF5-35D1-CFA7ED6C4A3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>
            <a:off x="8142540" y="8572500"/>
            <a:ext cx="914400" cy="914400"/>
          </a:xfrm>
          <a:prstGeom prst="rect">
            <a:avLst/>
          </a:prstGeom>
        </p:spPr>
      </p:pic>
      <p:pic>
        <p:nvPicPr>
          <p:cNvPr id="3" name="王梨">
            <a:hlinkClick r:id="" action="ppaction://media"/>
            <a:extLst>
              <a:ext uri="{FF2B5EF4-FFF2-40B4-BE49-F238E27FC236}">
                <a16:creationId xmlns:a16="http://schemas.microsoft.com/office/drawing/2014/main" id="{00A07A90-B620-F564-B00F-D5F2A759B4B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4152" y="1193859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36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9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10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52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10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8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0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5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FB4B25-D63F-530F-8E70-ACF85DA76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A2D4D65B-A840-0A79-809A-EF66DC786AE2}"/>
              </a:ext>
            </a:extLst>
          </p:cNvPr>
          <p:cNvSpPr/>
          <p:nvPr/>
        </p:nvSpPr>
        <p:spPr>
          <a:xfrm>
            <a:off x="9556898" y="3302602"/>
            <a:ext cx="8006561" cy="3384000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7" y="0"/>
                </a:lnTo>
                <a:lnTo>
                  <a:pt x="4148867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E02A970A-B207-505B-548F-5F464D0EB758}"/>
              </a:ext>
            </a:extLst>
          </p:cNvPr>
          <p:cNvSpPr/>
          <p:nvPr/>
        </p:nvSpPr>
        <p:spPr>
          <a:xfrm>
            <a:off x="9611251" y="7834386"/>
            <a:ext cx="3672664" cy="2083402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8" y="0"/>
                </a:lnTo>
                <a:lnTo>
                  <a:pt x="4148868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94F64938-425A-D85F-7068-F04DBB797062}"/>
              </a:ext>
            </a:extLst>
          </p:cNvPr>
          <p:cNvSpPr txBox="1"/>
          <p:nvPr/>
        </p:nvSpPr>
        <p:spPr>
          <a:xfrm>
            <a:off x="10293484" y="3822506"/>
            <a:ext cx="63401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dirty="0">
                <a:solidFill>
                  <a:srgbClr val="93652D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葩 、捻 、捾</a:t>
            </a:r>
            <a:endParaRPr lang="zh-TW" altLang="en-US" sz="3200" dirty="0">
              <a:solidFill>
                <a:srgbClr val="93652D"/>
              </a:solidFill>
              <a:latin typeface="台灣楷體" panose="02010604000101010101" pitchFamily="2" charset="-120"/>
              <a:ea typeface="台灣楷體" panose="02010604000101010101" pitchFamily="2" charset="-120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5CE5731B-9D4D-87E9-480A-EC9B49570742}"/>
              </a:ext>
            </a:extLst>
          </p:cNvPr>
          <p:cNvSpPr txBox="1"/>
          <p:nvPr/>
        </p:nvSpPr>
        <p:spPr>
          <a:xfrm>
            <a:off x="10426565" y="5091103"/>
            <a:ext cx="11464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pha</a:t>
            </a:r>
            <a:endParaRPr lang="zh-TW" altLang="en-US" sz="4000" dirty="0"/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009ED9CD-1822-DEDC-FF20-86D23E082BC2}"/>
              </a:ext>
            </a:extLst>
          </p:cNvPr>
          <p:cNvSpPr txBox="1"/>
          <p:nvPr/>
        </p:nvSpPr>
        <p:spPr>
          <a:xfrm>
            <a:off x="10705460" y="7748018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dirty="0">
                <a:solidFill>
                  <a:srgbClr val="93652D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粒</a:t>
            </a: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BF688D5E-19C0-E899-D070-ED3667147ECD}"/>
              </a:ext>
            </a:extLst>
          </p:cNvPr>
          <p:cNvSpPr txBox="1"/>
          <p:nvPr/>
        </p:nvSpPr>
        <p:spPr>
          <a:xfrm>
            <a:off x="10789788" y="8988177"/>
            <a:ext cx="11352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lia̍p</a:t>
            </a:r>
            <a:endParaRPr lang="en-US" altLang="zh-TW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38C11138-71DE-EB77-41CF-29D159F70326}"/>
              </a:ext>
            </a:extLst>
          </p:cNvPr>
          <p:cNvSpPr txBox="1"/>
          <p:nvPr/>
        </p:nvSpPr>
        <p:spPr>
          <a:xfrm>
            <a:off x="12771983" y="5091103"/>
            <a:ext cx="12987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liām</a:t>
            </a:r>
            <a:endParaRPr lang="en-US" altLang="zh-TW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3C42FC70-8D34-407C-E5B2-B209684F5380}"/>
              </a:ext>
            </a:extLst>
          </p:cNvPr>
          <p:cNvSpPr txBox="1"/>
          <p:nvPr/>
        </p:nvSpPr>
        <p:spPr>
          <a:xfrm>
            <a:off x="14775808" y="5091103"/>
            <a:ext cx="17732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kuānn</a:t>
            </a:r>
            <a:endParaRPr lang="en-US" altLang="zh-TW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pic>
        <p:nvPicPr>
          <p:cNvPr id="17" name="葩">
            <a:hlinkClick r:id="" action="ppaction://media"/>
            <a:extLst>
              <a:ext uri="{FF2B5EF4-FFF2-40B4-BE49-F238E27FC236}">
                <a16:creationId xmlns:a16="http://schemas.microsoft.com/office/drawing/2014/main" id="{27C51963-B33D-3ED5-6090-7B56C05A35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95072" y="4229100"/>
            <a:ext cx="648000" cy="648000"/>
          </a:xfrm>
          <a:prstGeom prst="rect">
            <a:avLst/>
          </a:prstGeom>
        </p:spPr>
      </p:pic>
      <p:pic>
        <p:nvPicPr>
          <p:cNvPr id="9" name="捻">
            <a:hlinkClick r:id="" action="ppaction://media"/>
            <a:extLst>
              <a:ext uri="{FF2B5EF4-FFF2-40B4-BE49-F238E27FC236}">
                <a16:creationId xmlns:a16="http://schemas.microsoft.com/office/drawing/2014/main" id="{91D39789-91B4-5D3D-2615-C48FC18D918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52008" y="4229100"/>
            <a:ext cx="648000" cy="648000"/>
          </a:xfrm>
          <a:prstGeom prst="rect">
            <a:avLst/>
          </a:prstGeom>
        </p:spPr>
      </p:pic>
      <p:pic>
        <p:nvPicPr>
          <p:cNvPr id="3" name="捾">
            <a:hlinkClick r:id="" action="ppaction://media"/>
            <a:extLst>
              <a:ext uri="{FF2B5EF4-FFF2-40B4-BE49-F238E27FC236}">
                <a16:creationId xmlns:a16="http://schemas.microsoft.com/office/drawing/2014/main" id="{4D6B29C5-A7D3-29E6-9B2B-C037392631C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49050" y="4279042"/>
            <a:ext cx="648000" cy="648000"/>
          </a:xfrm>
          <a:prstGeom prst="rect">
            <a:avLst/>
          </a:prstGeom>
        </p:spPr>
      </p:pic>
      <p:pic>
        <p:nvPicPr>
          <p:cNvPr id="5" name="粒">
            <a:hlinkClick r:id="" action="ppaction://media"/>
            <a:extLst>
              <a:ext uri="{FF2B5EF4-FFF2-40B4-BE49-F238E27FC236}">
                <a16:creationId xmlns:a16="http://schemas.microsoft.com/office/drawing/2014/main" id="{52408937-6FCE-094E-270D-4AF24D4F7C5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16048" y="8234636"/>
            <a:ext cx="648000" cy="648000"/>
          </a:xfrm>
          <a:prstGeom prst="rect">
            <a:avLst/>
          </a:prstGeom>
        </p:spPr>
      </p:pic>
      <p:sp>
        <p:nvSpPr>
          <p:cNvPr id="25" name="Freeform 8">
            <a:extLst>
              <a:ext uri="{FF2B5EF4-FFF2-40B4-BE49-F238E27FC236}">
                <a16:creationId xmlns:a16="http://schemas.microsoft.com/office/drawing/2014/main" id="{D49D97B6-9D9C-DEBF-CF46-78DA46836EF4}"/>
              </a:ext>
            </a:extLst>
          </p:cNvPr>
          <p:cNvSpPr/>
          <p:nvPr/>
        </p:nvSpPr>
        <p:spPr>
          <a:xfrm>
            <a:off x="9556898" y="3298106"/>
            <a:ext cx="8006400" cy="3384000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8" y="0"/>
                </a:lnTo>
                <a:lnTo>
                  <a:pt x="4148868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31" name="Freeform 8">
            <a:extLst>
              <a:ext uri="{FF2B5EF4-FFF2-40B4-BE49-F238E27FC236}">
                <a16:creationId xmlns:a16="http://schemas.microsoft.com/office/drawing/2014/main" id="{1A4A1CDE-3D4E-1C6A-9CDA-448768CCA070}"/>
              </a:ext>
            </a:extLst>
          </p:cNvPr>
          <p:cNvSpPr/>
          <p:nvPr/>
        </p:nvSpPr>
        <p:spPr>
          <a:xfrm>
            <a:off x="9611251" y="7829011"/>
            <a:ext cx="3672664" cy="2083402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8" y="0"/>
                </a:lnTo>
                <a:lnTo>
                  <a:pt x="4148868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1" name="Freeform 19">
            <a:extLst>
              <a:ext uri="{FF2B5EF4-FFF2-40B4-BE49-F238E27FC236}">
                <a16:creationId xmlns:a16="http://schemas.microsoft.com/office/drawing/2014/main" id="{F2F8266F-5F1E-E4A8-05B2-A120FA050B50}"/>
              </a:ext>
            </a:extLst>
          </p:cNvPr>
          <p:cNvSpPr/>
          <p:nvPr/>
        </p:nvSpPr>
        <p:spPr>
          <a:xfrm>
            <a:off x="3124200" y="5143500"/>
            <a:ext cx="4020100" cy="745546"/>
          </a:xfrm>
          <a:custGeom>
            <a:avLst/>
            <a:gdLst/>
            <a:ahLst/>
            <a:cxnLst/>
            <a:rect l="l" t="t" r="r" b="b"/>
            <a:pathLst>
              <a:path w="4020100" h="745546">
                <a:moveTo>
                  <a:pt x="0" y="0"/>
                </a:moveTo>
                <a:lnTo>
                  <a:pt x="4020100" y="0"/>
                </a:lnTo>
                <a:lnTo>
                  <a:pt x="4020100" y="745545"/>
                </a:lnTo>
                <a:lnTo>
                  <a:pt x="0" y="74554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3" name="Freeform 21">
            <a:extLst>
              <a:ext uri="{FF2B5EF4-FFF2-40B4-BE49-F238E27FC236}">
                <a16:creationId xmlns:a16="http://schemas.microsoft.com/office/drawing/2014/main" id="{29D3F14D-30DA-01E6-AF77-9387F9A94762}"/>
              </a:ext>
            </a:extLst>
          </p:cNvPr>
          <p:cNvSpPr/>
          <p:nvPr/>
        </p:nvSpPr>
        <p:spPr>
          <a:xfrm>
            <a:off x="3166937" y="9182633"/>
            <a:ext cx="4020100" cy="745546"/>
          </a:xfrm>
          <a:custGeom>
            <a:avLst/>
            <a:gdLst/>
            <a:ahLst/>
            <a:cxnLst/>
            <a:rect l="l" t="t" r="r" b="b"/>
            <a:pathLst>
              <a:path w="4020100" h="745546">
                <a:moveTo>
                  <a:pt x="0" y="0"/>
                </a:moveTo>
                <a:lnTo>
                  <a:pt x="4020100" y="0"/>
                </a:lnTo>
                <a:lnTo>
                  <a:pt x="4020100" y="745545"/>
                </a:lnTo>
                <a:lnTo>
                  <a:pt x="0" y="74554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pic>
        <p:nvPicPr>
          <p:cNvPr id="30" name="圖片 29">
            <a:extLst>
              <a:ext uri="{FF2B5EF4-FFF2-40B4-BE49-F238E27FC236}">
                <a16:creationId xmlns:a16="http://schemas.microsoft.com/office/drawing/2014/main" id="{D8CB3235-2A5E-05B5-FCFB-8E28FE30909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6460" y="2333873"/>
            <a:ext cx="3122953" cy="3322976"/>
          </a:xfrm>
          <a:prstGeom prst="rect">
            <a:avLst/>
          </a:prstGeom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2C2FBE0A-061A-DC52-9AF0-7273727DE3E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8132" y="6919321"/>
            <a:ext cx="2666397" cy="266639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B1BEAFD1-F427-DC61-F7CC-0A8C1795007E}"/>
              </a:ext>
            </a:extLst>
          </p:cNvPr>
          <p:cNvSpPr txBox="1"/>
          <p:nvPr/>
        </p:nvSpPr>
        <p:spPr>
          <a:xfrm>
            <a:off x="7259699" y="572890"/>
            <a:ext cx="5512284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zh-TW" altLang="en-US" sz="115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葡萄</a:t>
            </a:r>
            <a:r>
              <a:rPr lang="zh-TW" altLang="en-US" sz="11500" dirty="0"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 </a:t>
            </a:r>
            <a:r>
              <a:rPr lang="en-US" sz="4800" dirty="0" err="1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phû-tô</a:t>
            </a:r>
            <a:endParaRPr lang="en-US" sz="4800" dirty="0">
              <a:ln>
                <a:solidFill>
                  <a:schemeClr val="bg1"/>
                </a:solidFill>
              </a:ln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pic>
        <p:nvPicPr>
          <p:cNvPr id="6" name="圖形 5" descr="箭號: 直線 以實心填滿">
            <a:extLst>
              <a:ext uri="{FF2B5EF4-FFF2-40B4-BE49-F238E27FC236}">
                <a16:creationId xmlns:a16="http://schemas.microsoft.com/office/drawing/2014/main" id="{1581C32A-C26D-7746-F687-EFEC2F15467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 flipH="1">
            <a:off x="7722800" y="4229100"/>
            <a:ext cx="914400" cy="914400"/>
          </a:xfrm>
          <a:prstGeom prst="rect">
            <a:avLst/>
          </a:prstGeom>
        </p:spPr>
      </p:pic>
      <p:pic>
        <p:nvPicPr>
          <p:cNvPr id="7" name="圖形 6" descr="箭號: 直線 以實心填滿">
            <a:extLst>
              <a:ext uri="{FF2B5EF4-FFF2-40B4-BE49-F238E27FC236}">
                <a16:creationId xmlns:a16="http://schemas.microsoft.com/office/drawing/2014/main" id="{B9180359-3587-8247-D269-17A208459AD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 flipH="1">
            <a:off x="7722800" y="8572500"/>
            <a:ext cx="914400" cy="914400"/>
          </a:xfrm>
          <a:prstGeom prst="rect">
            <a:avLst/>
          </a:prstGeom>
        </p:spPr>
      </p:pic>
      <p:pic>
        <p:nvPicPr>
          <p:cNvPr id="16" name="葡萄">
            <a:hlinkClick r:id="" action="ppaction://media"/>
            <a:extLst>
              <a:ext uri="{FF2B5EF4-FFF2-40B4-BE49-F238E27FC236}">
                <a16:creationId xmlns:a16="http://schemas.microsoft.com/office/drawing/2014/main" id="{E843D276-942B-8D14-ECAE-49CBD413495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1399" y="1218462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01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39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10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67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10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4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0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38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10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64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10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25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AC3EAA-4E6A-A5B4-0C7F-FEFF3685E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71A7194B-3F72-9E27-4E8B-C2F9D6DA1BDF}"/>
              </a:ext>
            </a:extLst>
          </p:cNvPr>
          <p:cNvSpPr/>
          <p:nvPr/>
        </p:nvSpPr>
        <p:spPr>
          <a:xfrm>
            <a:off x="9976639" y="3805645"/>
            <a:ext cx="3672663" cy="2083401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7" y="0"/>
                </a:lnTo>
                <a:lnTo>
                  <a:pt x="4148867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81CFB5A1-5494-1DA5-15CF-47D1E19CD0FE}"/>
              </a:ext>
            </a:extLst>
          </p:cNvPr>
          <p:cNvSpPr/>
          <p:nvPr/>
        </p:nvSpPr>
        <p:spPr>
          <a:xfrm>
            <a:off x="10030991" y="7834386"/>
            <a:ext cx="3672664" cy="2083402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8" y="0"/>
                </a:lnTo>
                <a:lnTo>
                  <a:pt x="4148868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6FC130EA-A976-C167-5150-D92B46FE6E98}"/>
              </a:ext>
            </a:extLst>
          </p:cNvPr>
          <p:cNvSpPr txBox="1"/>
          <p:nvPr/>
        </p:nvSpPr>
        <p:spPr>
          <a:xfrm>
            <a:off x="10756990" y="3726254"/>
            <a:ext cx="1212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b="1" dirty="0">
                <a:solidFill>
                  <a:srgbClr val="93652D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粒</a:t>
            </a:r>
            <a:endParaRPr lang="zh-TW" altLang="en-US" sz="3200" b="1" dirty="0">
              <a:solidFill>
                <a:srgbClr val="93652D"/>
              </a:solidFill>
              <a:latin typeface="台灣楷體" panose="02010604000101010101" pitchFamily="2" charset="-120"/>
              <a:ea typeface="台灣楷體" panose="02010604000101010101" pitchFamily="2" charset="-120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D5D660A8-CC05-E0BD-9D70-33298EA6AAD8}"/>
              </a:ext>
            </a:extLst>
          </p:cNvPr>
          <p:cNvSpPr txBox="1"/>
          <p:nvPr/>
        </p:nvSpPr>
        <p:spPr>
          <a:xfrm>
            <a:off x="10939320" y="4994851"/>
            <a:ext cx="11352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lia̍p</a:t>
            </a:r>
            <a:endParaRPr lang="en-US" altLang="zh-TW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51CD6795-68E8-C449-1FC2-11279F4A61BA}"/>
              </a:ext>
            </a:extLst>
          </p:cNvPr>
          <p:cNvSpPr txBox="1"/>
          <p:nvPr/>
        </p:nvSpPr>
        <p:spPr>
          <a:xfrm>
            <a:off x="10896600" y="7748018"/>
            <a:ext cx="1212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b="1" dirty="0">
                <a:solidFill>
                  <a:srgbClr val="93652D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瓣</a:t>
            </a:r>
            <a:endParaRPr lang="zh-TW" altLang="en-US" sz="3200" b="1" dirty="0">
              <a:solidFill>
                <a:srgbClr val="93652D"/>
              </a:solidFill>
              <a:latin typeface="台灣楷體" panose="02010604000101010101" pitchFamily="2" charset="-120"/>
              <a:ea typeface="台灣楷體" panose="02010604000101010101" pitchFamily="2" charset="-120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C080CA32-08A2-AE40-7E2B-E446F55990EB}"/>
              </a:ext>
            </a:extLst>
          </p:cNvPr>
          <p:cNvSpPr txBox="1"/>
          <p:nvPr/>
        </p:nvSpPr>
        <p:spPr>
          <a:xfrm>
            <a:off x="11068695" y="9016615"/>
            <a:ext cx="11400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bān</a:t>
            </a:r>
            <a:endParaRPr lang="zh-TW" altLang="en-US" sz="4000" dirty="0"/>
          </a:p>
        </p:txBody>
      </p:sp>
      <p:pic>
        <p:nvPicPr>
          <p:cNvPr id="19" name="瓣">
            <a:hlinkClick r:id="" action="ppaction://media"/>
            <a:extLst>
              <a:ext uri="{FF2B5EF4-FFF2-40B4-BE49-F238E27FC236}">
                <a16:creationId xmlns:a16="http://schemas.microsoft.com/office/drawing/2014/main" id="{2EE259CA-9870-5DC1-864D-AB623C7385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08791" y="8170284"/>
            <a:ext cx="792000" cy="792000"/>
          </a:xfrm>
          <a:prstGeom prst="rect">
            <a:avLst/>
          </a:prstGeom>
        </p:spPr>
      </p:pic>
      <p:pic>
        <p:nvPicPr>
          <p:cNvPr id="3" name="粒">
            <a:hlinkClick r:id="" action="ppaction://media"/>
            <a:extLst>
              <a:ext uri="{FF2B5EF4-FFF2-40B4-BE49-F238E27FC236}">
                <a16:creationId xmlns:a16="http://schemas.microsoft.com/office/drawing/2014/main" id="{0F4EA664-1074-E12A-5B43-B695C32AE7E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72934" y="4127345"/>
            <a:ext cx="720000" cy="720000"/>
          </a:xfrm>
          <a:prstGeom prst="rect">
            <a:avLst/>
          </a:prstGeom>
        </p:spPr>
      </p:pic>
      <p:sp>
        <p:nvSpPr>
          <p:cNvPr id="25" name="Freeform 8">
            <a:extLst>
              <a:ext uri="{FF2B5EF4-FFF2-40B4-BE49-F238E27FC236}">
                <a16:creationId xmlns:a16="http://schemas.microsoft.com/office/drawing/2014/main" id="{C23D3C0E-5F9C-5EFA-C72F-110E059F7CC5}"/>
              </a:ext>
            </a:extLst>
          </p:cNvPr>
          <p:cNvSpPr/>
          <p:nvPr/>
        </p:nvSpPr>
        <p:spPr>
          <a:xfrm>
            <a:off x="9976638" y="3805644"/>
            <a:ext cx="3672664" cy="2083402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8" y="0"/>
                </a:lnTo>
                <a:lnTo>
                  <a:pt x="4148868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31" name="Freeform 8">
            <a:extLst>
              <a:ext uri="{FF2B5EF4-FFF2-40B4-BE49-F238E27FC236}">
                <a16:creationId xmlns:a16="http://schemas.microsoft.com/office/drawing/2014/main" id="{9E878DB1-C92E-6F51-BF3C-E9B7F07E1141}"/>
              </a:ext>
            </a:extLst>
          </p:cNvPr>
          <p:cNvSpPr/>
          <p:nvPr/>
        </p:nvSpPr>
        <p:spPr>
          <a:xfrm>
            <a:off x="10030991" y="7834386"/>
            <a:ext cx="3672664" cy="2083402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8" y="0"/>
                </a:lnTo>
                <a:lnTo>
                  <a:pt x="4148868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1" name="Freeform 19">
            <a:extLst>
              <a:ext uri="{FF2B5EF4-FFF2-40B4-BE49-F238E27FC236}">
                <a16:creationId xmlns:a16="http://schemas.microsoft.com/office/drawing/2014/main" id="{0CC1944D-BFB1-C357-3A95-76528B7A797E}"/>
              </a:ext>
            </a:extLst>
          </p:cNvPr>
          <p:cNvSpPr/>
          <p:nvPr/>
        </p:nvSpPr>
        <p:spPr>
          <a:xfrm>
            <a:off x="3543940" y="5143500"/>
            <a:ext cx="4020100" cy="745546"/>
          </a:xfrm>
          <a:custGeom>
            <a:avLst/>
            <a:gdLst/>
            <a:ahLst/>
            <a:cxnLst/>
            <a:rect l="l" t="t" r="r" b="b"/>
            <a:pathLst>
              <a:path w="4020100" h="745546">
                <a:moveTo>
                  <a:pt x="0" y="0"/>
                </a:moveTo>
                <a:lnTo>
                  <a:pt x="4020100" y="0"/>
                </a:lnTo>
                <a:lnTo>
                  <a:pt x="4020100" y="745545"/>
                </a:lnTo>
                <a:lnTo>
                  <a:pt x="0" y="7455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3" name="Freeform 21">
            <a:extLst>
              <a:ext uri="{FF2B5EF4-FFF2-40B4-BE49-F238E27FC236}">
                <a16:creationId xmlns:a16="http://schemas.microsoft.com/office/drawing/2014/main" id="{9EF6CE42-1D02-0FEA-995A-234F254920A5}"/>
              </a:ext>
            </a:extLst>
          </p:cNvPr>
          <p:cNvSpPr/>
          <p:nvPr/>
        </p:nvSpPr>
        <p:spPr>
          <a:xfrm>
            <a:off x="3586677" y="9182633"/>
            <a:ext cx="4020100" cy="745546"/>
          </a:xfrm>
          <a:custGeom>
            <a:avLst/>
            <a:gdLst/>
            <a:ahLst/>
            <a:cxnLst/>
            <a:rect l="l" t="t" r="r" b="b"/>
            <a:pathLst>
              <a:path w="4020100" h="745546">
                <a:moveTo>
                  <a:pt x="0" y="0"/>
                </a:moveTo>
                <a:lnTo>
                  <a:pt x="4020100" y="0"/>
                </a:lnTo>
                <a:lnTo>
                  <a:pt x="4020100" y="745545"/>
                </a:lnTo>
                <a:lnTo>
                  <a:pt x="0" y="7455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pic>
        <p:nvPicPr>
          <p:cNvPr id="30" name="圖片 29">
            <a:extLst>
              <a:ext uri="{FF2B5EF4-FFF2-40B4-BE49-F238E27FC236}">
                <a16:creationId xmlns:a16="http://schemas.microsoft.com/office/drawing/2014/main" id="{9400A94E-501D-C0B4-1817-F4F999DA5C1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6200" y="2618796"/>
            <a:ext cx="3122953" cy="2753129"/>
          </a:xfrm>
          <a:prstGeom prst="rect">
            <a:avLst/>
          </a:prstGeom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2BECC791-65D2-42F4-218F-F3D88C1D58E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98123" y="6919321"/>
            <a:ext cx="2505895" cy="266639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FE304618-4913-1CEF-79DE-0245CE2E662A}"/>
              </a:ext>
            </a:extLst>
          </p:cNvPr>
          <p:cNvSpPr txBox="1"/>
          <p:nvPr/>
        </p:nvSpPr>
        <p:spPr>
          <a:xfrm>
            <a:off x="7259699" y="572890"/>
            <a:ext cx="6137646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zh-TW" altLang="en-US" sz="115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柑仔 </a:t>
            </a:r>
            <a:r>
              <a:rPr lang="en-US" sz="4800" dirty="0" err="1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kam</a:t>
            </a:r>
            <a:r>
              <a:rPr lang="en-US" sz="4800" dirty="0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-á</a:t>
            </a:r>
          </a:p>
        </p:txBody>
      </p:sp>
      <p:pic>
        <p:nvPicPr>
          <p:cNvPr id="6" name="圖形 5" descr="箭號: 直線 以實心填滿">
            <a:extLst>
              <a:ext uri="{FF2B5EF4-FFF2-40B4-BE49-F238E27FC236}">
                <a16:creationId xmlns:a16="http://schemas.microsoft.com/office/drawing/2014/main" id="{4DD53949-F11E-BD39-DBEE-3AD31E15232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8142540" y="4229100"/>
            <a:ext cx="914400" cy="914400"/>
          </a:xfrm>
          <a:prstGeom prst="rect">
            <a:avLst/>
          </a:prstGeom>
        </p:spPr>
      </p:pic>
      <p:pic>
        <p:nvPicPr>
          <p:cNvPr id="7" name="圖形 6" descr="箭號: 直線 以實心填滿">
            <a:extLst>
              <a:ext uri="{FF2B5EF4-FFF2-40B4-BE49-F238E27FC236}">
                <a16:creationId xmlns:a16="http://schemas.microsoft.com/office/drawing/2014/main" id="{EEFB25F7-A0CF-3A18-8A18-3CAA92EDCB2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8142540" y="8572500"/>
            <a:ext cx="914400" cy="914400"/>
          </a:xfrm>
          <a:prstGeom prst="rect">
            <a:avLst/>
          </a:prstGeom>
        </p:spPr>
      </p:pic>
      <p:pic>
        <p:nvPicPr>
          <p:cNvPr id="5" name="橘子">
            <a:hlinkClick r:id="" action="ppaction://media"/>
            <a:extLst>
              <a:ext uri="{FF2B5EF4-FFF2-40B4-BE49-F238E27FC236}">
                <a16:creationId xmlns:a16="http://schemas.microsoft.com/office/drawing/2014/main" id="{DEED5BF0-5DFE-57EB-DD4D-CD19527BC3A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5231" y="1286189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64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8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0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08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10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10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6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5" grpId="0" animBg="1"/>
      <p:bldP spid="3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DEB83F-5F71-9A94-7EE0-B32DF9581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04B2478D-4417-F6A7-DC3A-3165D29AEE20}"/>
              </a:ext>
            </a:extLst>
          </p:cNvPr>
          <p:cNvSpPr/>
          <p:nvPr/>
        </p:nvSpPr>
        <p:spPr>
          <a:xfrm>
            <a:off x="9976639" y="3805645"/>
            <a:ext cx="3672663" cy="2083401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7" y="0"/>
                </a:lnTo>
                <a:lnTo>
                  <a:pt x="4148867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EE56ECB4-183B-F329-7E04-EDAA551F081D}"/>
              </a:ext>
            </a:extLst>
          </p:cNvPr>
          <p:cNvSpPr/>
          <p:nvPr/>
        </p:nvSpPr>
        <p:spPr>
          <a:xfrm>
            <a:off x="10030991" y="7834386"/>
            <a:ext cx="3672664" cy="2083402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8" y="0"/>
                </a:lnTo>
                <a:lnTo>
                  <a:pt x="4148868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A53F5A1F-A4A8-F427-A616-A85860B7EC55}"/>
              </a:ext>
            </a:extLst>
          </p:cNvPr>
          <p:cNvSpPr txBox="1"/>
          <p:nvPr/>
        </p:nvSpPr>
        <p:spPr>
          <a:xfrm>
            <a:off x="10875058" y="3726254"/>
            <a:ext cx="1212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b="1" dirty="0">
                <a:solidFill>
                  <a:srgbClr val="93652D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粒</a:t>
            </a:r>
            <a:endParaRPr lang="zh-TW" altLang="en-US" sz="3200" b="1" dirty="0">
              <a:solidFill>
                <a:srgbClr val="93652D"/>
              </a:solidFill>
              <a:latin typeface="台灣楷體" panose="02010604000101010101" pitchFamily="2" charset="-120"/>
              <a:ea typeface="台灣楷體" panose="02010604000101010101" pitchFamily="2" charset="-120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0C15F34F-79BA-8161-1FC1-9F4AAF2E57EA}"/>
              </a:ext>
            </a:extLst>
          </p:cNvPr>
          <p:cNvSpPr txBox="1"/>
          <p:nvPr/>
        </p:nvSpPr>
        <p:spPr>
          <a:xfrm>
            <a:off x="11057388" y="4994851"/>
            <a:ext cx="11352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lia̍p</a:t>
            </a:r>
            <a:endParaRPr lang="en-US" altLang="zh-TW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116E7FCB-B43D-0420-7592-5C77336A5C20}"/>
              </a:ext>
            </a:extLst>
          </p:cNvPr>
          <p:cNvSpPr txBox="1"/>
          <p:nvPr/>
        </p:nvSpPr>
        <p:spPr>
          <a:xfrm>
            <a:off x="10875058" y="7748018"/>
            <a:ext cx="1212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b="1" dirty="0">
                <a:solidFill>
                  <a:srgbClr val="93652D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瓣</a:t>
            </a:r>
            <a:endParaRPr lang="zh-TW" altLang="en-US" sz="3200" b="1" dirty="0">
              <a:solidFill>
                <a:srgbClr val="93652D"/>
              </a:solidFill>
              <a:latin typeface="台灣楷體" panose="02010604000101010101" pitchFamily="2" charset="-120"/>
              <a:ea typeface="台灣楷體" panose="02010604000101010101" pitchFamily="2" charset="-120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E77C8F17-1768-452D-0F10-9C14DC65801E}"/>
              </a:ext>
            </a:extLst>
          </p:cNvPr>
          <p:cNvSpPr txBox="1"/>
          <p:nvPr/>
        </p:nvSpPr>
        <p:spPr>
          <a:xfrm>
            <a:off x="11047153" y="9016615"/>
            <a:ext cx="11400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bān</a:t>
            </a:r>
            <a:endParaRPr lang="zh-TW" altLang="en-US" sz="4000" dirty="0"/>
          </a:p>
        </p:txBody>
      </p:sp>
      <p:pic>
        <p:nvPicPr>
          <p:cNvPr id="3" name="瓣">
            <a:hlinkClick r:id="" action="ppaction://media"/>
            <a:extLst>
              <a:ext uri="{FF2B5EF4-FFF2-40B4-BE49-F238E27FC236}">
                <a16:creationId xmlns:a16="http://schemas.microsoft.com/office/drawing/2014/main" id="{301503E7-A2A7-1284-965B-E6EAD7E332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08791" y="8170284"/>
            <a:ext cx="648000" cy="648000"/>
          </a:xfrm>
          <a:prstGeom prst="rect">
            <a:avLst/>
          </a:prstGeom>
        </p:spPr>
      </p:pic>
      <p:pic>
        <p:nvPicPr>
          <p:cNvPr id="5" name="粒">
            <a:hlinkClick r:id="" action="ppaction://media"/>
            <a:extLst>
              <a:ext uri="{FF2B5EF4-FFF2-40B4-BE49-F238E27FC236}">
                <a16:creationId xmlns:a16="http://schemas.microsoft.com/office/drawing/2014/main" id="{E9F0CE6F-AC7F-007C-19C2-6ECC6E9FDC3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72934" y="4127345"/>
            <a:ext cx="648000" cy="648000"/>
          </a:xfrm>
          <a:prstGeom prst="rect">
            <a:avLst/>
          </a:prstGeom>
        </p:spPr>
      </p:pic>
      <p:sp>
        <p:nvSpPr>
          <p:cNvPr id="25" name="Freeform 8">
            <a:extLst>
              <a:ext uri="{FF2B5EF4-FFF2-40B4-BE49-F238E27FC236}">
                <a16:creationId xmlns:a16="http://schemas.microsoft.com/office/drawing/2014/main" id="{EB456361-4F4F-56FE-6C80-4D4A79631A01}"/>
              </a:ext>
            </a:extLst>
          </p:cNvPr>
          <p:cNvSpPr/>
          <p:nvPr/>
        </p:nvSpPr>
        <p:spPr>
          <a:xfrm>
            <a:off x="9976638" y="3805644"/>
            <a:ext cx="3672664" cy="2083402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8" y="0"/>
                </a:lnTo>
                <a:lnTo>
                  <a:pt x="4148868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31" name="Freeform 8">
            <a:extLst>
              <a:ext uri="{FF2B5EF4-FFF2-40B4-BE49-F238E27FC236}">
                <a16:creationId xmlns:a16="http://schemas.microsoft.com/office/drawing/2014/main" id="{12A9A4C4-075F-F60D-C672-06269CC5CF3A}"/>
              </a:ext>
            </a:extLst>
          </p:cNvPr>
          <p:cNvSpPr/>
          <p:nvPr/>
        </p:nvSpPr>
        <p:spPr>
          <a:xfrm>
            <a:off x="10023107" y="7834386"/>
            <a:ext cx="3672664" cy="2083402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8" y="0"/>
                </a:lnTo>
                <a:lnTo>
                  <a:pt x="4148868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1" name="Freeform 19">
            <a:extLst>
              <a:ext uri="{FF2B5EF4-FFF2-40B4-BE49-F238E27FC236}">
                <a16:creationId xmlns:a16="http://schemas.microsoft.com/office/drawing/2014/main" id="{540B23F0-84BE-80FD-4979-1C1234BA8CEC}"/>
              </a:ext>
            </a:extLst>
          </p:cNvPr>
          <p:cNvSpPr/>
          <p:nvPr/>
        </p:nvSpPr>
        <p:spPr>
          <a:xfrm>
            <a:off x="3543940" y="5143500"/>
            <a:ext cx="4020100" cy="745546"/>
          </a:xfrm>
          <a:custGeom>
            <a:avLst/>
            <a:gdLst/>
            <a:ahLst/>
            <a:cxnLst/>
            <a:rect l="l" t="t" r="r" b="b"/>
            <a:pathLst>
              <a:path w="4020100" h="745546">
                <a:moveTo>
                  <a:pt x="0" y="0"/>
                </a:moveTo>
                <a:lnTo>
                  <a:pt x="4020100" y="0"/>
                </a:lnTo>
                <a:lnTo>
                  <a:pt x="4020100" y="745545"/>
                </a:lnTo>
                <a:lnTo>
                  <a:pt x="0" y="7455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3" name="Freeform 21">
            <a:extLst>
              <a:ext uri="{FF2B5EF4-FFF2-40B4-BE49-F238E27FC236}">
                <a16:creationId xmlns:a16="http://schemas.microsoft.com/office/drawing/2014/main" id="{CEBDD0EE-AAE1-16B7-C14A-6DAAEB6CE3F6}"/>
              </a:ext>
            </a:extLst>
          </p:cNvPr>
          <p:cNvSpPr/>
          <p:nvPr/>
        </p:nvSpPr>
        <p:spPr>
          <a:xfrm>
            <a:off x="3586677" y="9182633"/>
            <a:ext cx="4020100" cy="745546"/>
          </a:xfrm>
          <a:custGeom>
            <a:avLst/>
            <a:gdLst/>
            <a:ahLst/>
            <a:cxnLst/>
            <a:rect l="l" t="t" r="r" b="b"/>
            <a:pathLst>
              <a:path w="4020100" h="745546">
                <a:moveTo>
                  <a:pt x="0" y="0"/>
                </a:moveTo>
                <a:lnTo>
                  <a:pt x="4020100" y="0"/>
                </a:lnTo>
                <a:lnTo>
                  <a:pt x="4020100" y="745545"/>
                </a:lnTo>
                <a:lnTo>
                  <a:pt x="0" y="7455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pic>
        <p:nvPicPr>
          <p:cNvPr id="30" name="圖片 29">
            <a:extLst>
              <a:ext uri="{FF2B5EF4-FFF2-40B4-BE49-F238E27FC236}">
                <a16:creationId xmlns:a16="http://schemas.microsoft.com/office/drawing/2014/main" id="{4105E35B-35D7-E24B-507D-887750DAA0A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6278" y="2443587"/>
            <a:ext cx="2688256" cy="3682975"/>
          </a:xfrm>
          <a:prstGeom prst="rect">
            <a:avLst/>
          </a:prstGeom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62A37344-96E6-D409-F075-0E4A32F4773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98123" y="7278497"/>
            <a:ext cx="2505895" cy="194804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CA669889-1D00-D173-6F30-F8890CE3288B}"/>
              </a:ext>
            </a:extLst>
          </p:cNvPr>
          <p:cNvSpPr txBox="1"/>
          <p:nvPr/>
        </p:nvSpPr>
        <p:spPr>
          <a:xfrm>
            <a:off x="7259699" y="572890"/>
            <a:ext cx="6137646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zh-TW" altLang="en-US" sz="115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柚仔 </a:t>
            </a:r>
            <a:r>
              <a:rPr lang="en-US" sz="4800" dirty="0" err="1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iū</a:t>
            </a:r>
            <a:r>
              <a:rPr lang="en-US" sz="4800" dirty="0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-á</a:t>
            </a:r>
          </a:p>
        </p:txBody>
      </p:sp>
      <p:pic>
        <p:nvPicPr>
          <p:cNvPr id="6" name="圖形 5" descr="箭號: 直線 以實心填滿">
            <a:extLst>
              <a:ext uri="{FF2B5EF4-FFF2-40B4-BE49-F238E27FC236}">
                <a16:creationId xmlns:a16="http://schemas.microsoft.com/office/drawing/2014/main" id="{1AC6E9C9-E17B-1562-57F5-32B95936206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8142540" y="4229100"/>
            <a:ext cx="914400" cy="914400"/>
          </a:xfrm>
          <a:prstGeom prst="rect">
            <a:avLst/>
          </a:prstGeom>
        </p:spPr>
      </p:pic>
      <p:pic>
        <p:nvPicPr>
          <p:cNvPr id="7" name="圖形 6" descr="箭號: 直線 以實心填滿">
            <a:extLst>
              <a:ext uri="{FF2B5EF4-FFF2-40B4-BE49-F238E27FC236}">
                <a16:creationId xmlns:a16="http://schemas.microsoft.com/office/drawing/2014/main" id="{B4F130C5-FF59-810B-7869-597CA6C026F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8142540" y="8572500"/>
            <a:ext cx="914400" cy="914400"/>
          </a:xfrm>
          <a:prstGeom prst="rect">
            <a:avLst/>
          </a:prstGeom>
        </p:spPr>
      </p:pic>
      <p:pic>
        <p:nvPicPr>
          <p:cNvPr id="8" name="柚仔">
            <a:hlinkClick r:id="" action="ppaction://media"/>
            <a:extLst>
              <a:ext uri="{FF2B5EF4-FFF2-40B4-BE49-F238E27FC236}">
                <a16:creationId xmlns:a16="http://schemas.microsoft.com/office/drawing/2014/main" id="{850BFA73-A91E-B6CB-19FF-E45DF4CA35E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1226" y="1310702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56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8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10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0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0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6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10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5" grpId="0" animBg="1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7E9CD1-61F8-A956-1317-3180B6351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B7943753-088E-C71E-607B-122F440E3BCF}"/>
              </a:ext>
            </a:extLst>
          </p:cNvPr>
          <p:cNvSpPr/>
          <p:nvPr/>
        </p:nvSpPr>
        <p:spPr>
          <a:xfrm>
            <a:off x="9519439" y="3542087"/>
            <a:ext cx="8006561" cy="2963968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7" y="0"/>
                </a:lnTo>
                <a:lnTo>
                  <a:pt x="4148867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83541035-AA00-7067-4E4B-32A13ADF8342}"/>
              </a:ext>
            </a:extLst>
          </p:cNvPr>
          <p:cNvSpPr/>
          <p:nvPr/>
        </p:nvSpPr>
        <p:spPr>
          <a:xfrm>
            <a:off x="9611251" y="7834386"/>
            <a:ext cx="3672664" cy="2083402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8" y="0"/>
                </a:lnTo>
                <a:lnTo>
                  <a:pt x="4148868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FF2DBE64-E8AA-35BF-8E3F-4476439892B8}"/>
              </a:ext>
            </a:extLst>
          </p:cNvPr>
          <p:cNvSpPr txBox="1"/>
          <p:nvPr/>
        </p:nvSpPr>
        <p:spPr>
          <a:xfrm>
            <a:off x="10074326" y="3822506"/>
            <a:ext cx="63514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b="1" dirty="0">
                <a:solidFill>
                  <a:srgbClr val="93652D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條 、子 、莢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0771D32E-A40D-85C8-63DE-F745B96F37FF}"/>
              </a:ext>
            </a:extLst>
          </p:cNvPr>
          <p:cNvSpPr txBox="1"/>
          <p:nvPr/>
        </p:nvSpPr>
        <p:spPr>
          <a:xfrm>
            <a:off x="10116120" y="5091103"/>
            <a:ext cx="11849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tiâu</a:t>
            </a:r>
            <a:endParaRPr lang="en-US" altLang="zh-TW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2DA4282E-EFC2-69D7-BB53-E03CC64EAF75}"/>
              </a:ext>
            </a:extLst>
          </p:cNvPr>
          <p:cNvSpPr txBox="1"/>
          <p:nvPr/>
        </p:nvSpPr>
        <p:spPr>
          <a:xfrm>
            <a:off x="10515600" y="7748018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b="1" dirty="0">
                <a:solidFill>
                  <a:srgbClr val="93652D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橛</a:t>
            </a: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DAB3A44F-3638-5B0C-7CE0-E34B9CB14294}"/>
              </a:ext>
            </a:extLst>
          </p:cNvPr>
          <p:cNvSpPr txBox="1"/>
          <p:nvPr/>
        </p:nvSpPr>
        <p:spPr>
          <a:xfrm>
            <a:off x="10599928" y="8988177"/>
            <a:ext cx="14398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kue̍h</a:t>
            </a:r>
            <a:endParaRPr lang="en-US" altLang="zh-TW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CBF8EE72-F3EB-AADC-18B4-15696B2BC3E6}"/>
              </a:ext>
            </a:extLst>
          </p:cNvPr>
          <p:cNvSpPr txBox="1"/>
          <p:nvPr/>
        </p:nvSpPr>
        <p:spPr>
          <a:xfrm>
            <a:off x="12949320" y="5091103"/>
            <a:ext cx="49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jí</a:t>
            </a:r>
            <a:endParaRPr lang="en-US" altLang="zh-TW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A53793DD-5453-D5A9-CF31-B5ABD7218B92}"/>
              </a:ext>
            </a:extLst>
          </p:cNvPr>
          <p:cNvSpPr txBox="1"/>
          <p:nvPr/>
        </p:nvSpPr>
        <p:spPr>
          <a:xfrm>
            <a:off x="15094832" y="5091103"/>
            <a:ext cx="1446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ngeh</a:t>
            </a:r>
            <a:endParaRPr lang="en-US" altLang="zh-TW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pic>
        <p:nvPicPr>
          <p:cNvPr id="18" name="橛">
            <a:hlinkClick r:id="" action="ppaction://media"/>
            <a:extLst>
              <a:ext uri="{FF2B5EF4-FFF2-40B4-BE49-F238E27FC236}">
                <a16:creationId xmlns:a16="http://schemas.microsoft.com/office/drawing/2014/main" id="{94672DB6-27C5-ACE3-0E01-CCA303E6BF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52545" y="8152993"/>
            <a:ext cx="648000" cy="648000"/>
          </a:xfrm>
          <a:prstGeom prst="rect">
            <a:avLst/>
          </a:prstGeom>
        </p:spPr>
      </p:pic>
      <p:pic>
        <p:nvPicPr>
          <p:cNvPr id="14" name="莢">
            <a:hlinkClick r:id="" action="ppaction://media"/>
            <a:extLst>
              <a:ext uri="{FF2B5EF4-FFF2-40B4-BE49-F238E27FC236}">
                <a16:creationId xmlns:a16="http://schemas.microsoft.com/office/drawing/2014/main" id="{903F0E2E-B189-9FA2-3965-46F331273E1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17062" y="4319666"/>
            <a:ext cx="648000" cy="648000"/>
          </a:xfrm>
          <a:prstGeom prst="rect">
            <a:avLst/>
          </a:prstGeom>
        </p:spPr>
      </p:pic>
      <p:pic>
        <p:nvPicPr>
          <p:cNvPr id="3" name="條">
            <a:hlinkClick r:id="" action="ppaction://media"/>
            <a:extLst>
              <a:ext uri="{FF2B5EF4-FFF2-40B4-BE49-F238E27FC236}">
                <a16:creationId xmlns:a16="http://schemas.microsoft.com/office/drawing/2014/main" id="{00B32256-7595-F789-A863-3AA1ED2262B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255" y="4325370"/>
            <a:ext cx="648000" cy="648000"/>
          </a:xfrm>
          <a:prstGeom prst="rect">
            <a:avLst/>
          </a:prstGeom>
        </p:spPr>
      </p:pic>
      <p:pic>
        <p:nvPicPr>
          <p:cNvPr id="2" name="子">
            <a:hlinkClick r:id="" action="ppaction://media"/>
            <a:extLst>
              <a:ext uri="{FF2B5EF4-FFF2-40B4-BE49-F238E27FC236}">
                <a16:creationId xmlns:a16="http://schemas.microsoft.com/office/drawing/2014/main" id="{2D95C1AF-53C8-CA7F-7733-B0E722A2A22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83619" y="4319666"/>
            <a:ext cx="648000" cy="648000"/>
          </a:xfrm>
          <a:prstGeom prst="rect">
            <a:avLst/>
          </a:prstGeom>
        </p:spPr>
      </p:pic>
      <p:sp>
        <p:nvSpPr>
          <p:cNvPr id="31" name="Freeform 8">
            <a:extLst>
              <a:ext uri="{FF2B5EF4-FFF2-40B4-BE49-F238E27FC236}">
                <a16:creationId xmlns:a16="http://schemas.microsoft.com/office/drawing/2014/main" id="{DE488F43-6B72-C1A0-4CB2-3C87F568E796}"/>
              </a:ext>
            </a:extLst>
          </p:cNvPr>
          <p:cNvSpPr/>
          <p:nvPr/>
        </p:nvSpPr>
        <p:spPr>
          <a:xfrm>
            <a:off x="9611251" y="7834386"/>
            <a:ext cx="3672664" cy="2083402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8" y="0"/>
                </a:lnTo>
                <a:lnTo>
                  <a:pt x="4148868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86CD4D2A-9E06-9B16-8336-967DE6375000}"/>
              </a:ext>
            </a:extLst>
          </p:cNvPr>
          <p:cNvSpPr/>
          <p:nvPr/>
        </p:nvSpPr>
        <p:spPr>
          <a:xfrm>
            <a:off x="9510455" y="3542086"/>
            <a:ext cx="8006400" cy="2962800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8" y="0"/>
                </a:lnTo>
                <a:lnTo>
                  <a:pt x="4148868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1" name="Freeform 19">
            <a:extLst>
              <a:ext uri="{FF2B5EF4-FFF2-40B4-BE49-F238E27FC236}">
                <a16:creationId xmlns:a16="http://schemas.microsoft.com/office/drawing/2014/main" id="{D881A324-A782-F3E0-4615-67E75CF0A863}"/>
              </a:ext>
            </a:extLst>
          </p:cNvPr>
          <p:cNvSpPr/>
          <p:nvPr/>
        </p:nvSpPr>
        <p:spPr>
          <a:xfrm>
            <a:off x="3124200" y="5143500"/>
            <a:ext cx="4020100" cy="745546"/>
          </a:xfrm>
          <a:custGeom>
            <a:avLst/>
            <a:gdLst/>
            <a:ahLst/>
            <a:cxnLst/>
            <a:rect l="l" t="t" r="r" b="b"/>
            <a:pathLst>
              <a:path w="4020100" h="745546">
                <a:moveTo>
                  <a:pt x="0" y="0"/>
                </a:moveTo>
                <a:lnTo>
                  <a:pt x="4020100" y="0"/>
                </a:lnTo>
                <a:lnTo>
                  <a:pt x="4020100" y="745545"/>
                </a:lnTo>
                <a:lnTo>
                  <a:pt x="0" y="74554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3" name="Freeform 21">
            <a:extLst>
              <a:ext uri="{FF2B5EF4-FFF2-40B4-BE49-F238E27FC236}">
                <a16:creationId xmlns:a16="http://schemas.microsoft.com/office/drawing/2014/main" id="{1A77456C-4AB9-5333-4F9C-4EE7AB5A878C}"/>
              </a:ext>
            </a:extLst>
          </p:cNvPr>
          <p:cNvSpPr/>
          <p:nvPr/>
        </p:nvSpPr>
        <p:spPr>
          <a:xfrm>
            <a:off x="3166937" y="9182633"/>
            <a:ext cx="4020100" cy="745546"/>
          </a:xfrm>
          <a:custGeom>
            <a:avLst/>
            <a:gdLst/>
            <a:ahLst/>
            <a:cxnLst/>
            <a:rect l="l" t="t" r="r" b="b"/>
            <a:pathLst>
              <a:path w="4020100" h="745546">
                <a:moveTo>
                  <a:pt x="0" y="0"/>
                </a:moveTo>
                <a:lnTo>
                  <a:pt x="4020100" y="0"/>
                </a:lnTo>
                <a:lnTo>
                  <a:pt x="4020100" y="745545"/>
                </a:lnTo>
                <a:lnTo>
                  <a:pt x="0" y="74554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pic>
        <p:nvPicPr>
          <p:cNvPr id="30" name="圖片 29">
            <a:extLst>
              <a:ext uri="{FF2B5EF4-FFF2-40B4-BE49-F238E27FC236}">
                <a16:creationId xmlns:a16="http://schemas.microsoft.com/office/drawing/2014/main" id="{A50BF283-05E6-9043-D576-702E73A8034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6460" y="2433884"/>
            <a:ext cx="3122953" cy="3122953"/>
          </a:xfrm>
          <a:prstGeom prst="rect">
            <a:avLst/>
          </a:prstGeom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CD72017E-DEF8-B6B5-731A-0F4F57A9797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8132" y="6999572"/>
            <a:ext cx="2666397" cy="2505895"/>
          </a:xfrm>
          <a:prstGeom prst="rect">
            <a:avLst/>
          </a:prstGeom>
        </p:spPr>
      </p:pic>
      <p:pic>
        <p:nvPicPr>
          <p:cNvPr id="6" name="圖形 5" descr="箭號: 直線 以實心填滿">
            <a:extLst>
              <a:ext uri="{FF2B5EF4-FFF2-40B4-BE49-F238E27FC236}">
                <a16:creationId xmlns:a16="http://schemas.microsoft.com/office/drawing/2014/main" id="{974DA040-F7D4-1D2A-386F-A0D7DBEBA00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 flipH="1">
            <a:off x="7722800" y="4229100"/>
            <a:ext cx="914400" cy="914400"/>
          </a:xfrm>
          <a:prstGeom prst="rect">
            <a:avLst/>
          </a:prstGeom>
        </p:spPr>
      </p:pic>
      <p:pic>
        <p:nvPicPr>
          <p:cNvPr id="7" name="圖形 6" descr="箭號: 直線 以實心填滿">
            <a:extLst>
              <a:ext uri="{FF2B5EF4-FFF2-40B4-BE49-F238E27FC236}">
                <a16:creationId xmlns:a16="http://schemas.microsoft.com/office/drawing/2014/main" id="{AAB38D45-658C-7E7F-03C7-D064F1A840F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 flipH="1">
            <a:off x="7722800" y="8572500"/>
            <a:ext cx="914400" cy="914400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C149BF5E-5520-887D-0F94-42E833C3A2E5}"/>
              </a:ext>
            </a:extLst>
          </p:cNvPr>
          <p:cNvSpPr txBox="1"/>
          <p:nvPr/>
        </p:nvSpPr>
        <p:spPr>
          <a:xfrm>
            <a:off x="7259699" y="572890"/>
            <a:ext cx="6137646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zh-TW" altLang="en-US" sz="115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弓蕉 </a:t>
            </a:r>
            <a:r>
              <a:rPr lang="en-US" sz="4800" dirty="0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king-</a:t>
            </a:r>
            <a:r>
              <a:rPr lang="en-US" sz="4800" dirty="0" err="1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tsio</a:t>
            </a:r>
            <a:endParaRPr lang="en-US" sz="4800" dirty="0">
              <a:ln>
                <a:solidFill>
                  <a:schemeClr val="bg1"/>
                </a:solidFill>
              </a:ln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pic>
        <p:nvPicPr>
          <p:cNvPr id="22" name="弓蕉">
            <a:hlinkClick r:id="" action="ppaction://media"/>
            <a:extLst>
              <a:ext uri="{FF2B5EF4-FFF2-40B4-BE49-F238E27FC236}">
                <a16:creationId xmlns:a16="http://schemas.microsoft.com/office/drawing/2014/main" id="{40F96187-D267-AD99-29E5-B8AC77C35D7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59906" y="1230621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22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6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0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6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40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10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38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10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75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10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31" grpId="0" animBg="1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78EE78-A6DC-CC51-CDBF-6A4B6858D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0A24C1B9-DA8A-93F8-E42E-5841E6FE9CDC}"/>
              </a:ext>
            </a:extLst>
          </p:cNvPr>
          <p:cNvSpPr/>
          <p:nvPr/>
        </p:nvSpPr>
        <p:spPr>
          <a:xfrm>
            <a:off x="9976639" y="3805645"/>
            <a:ext cx="3672663" cy="2083401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7" y="0"/>
                </a:lnTo>
                <a:lnTo>
                  <a:pt x="4148867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97AE26D3-F7E8-DDEC-103F-FE4DD53570ED}"/>
              </a:ext>
            </a:extLst>
          </p:cNvPr>
          <p:cNvSpPr/>
          <p:nvPr/>
        </p:nvSpPr>
        <p:spPr>
          <a:xfrm>
            <a:off x="10030991" y="7834386"/>
            <a:ext cx="3672664" cy="2083402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8" y="0"/>
                </a:lnTo>
                <a:lnTo>
                  <a:pt x="4148868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ABE491FD-4A9E-EDF4-C03C-EDC5883E9A83}"/>
              </a:ext>
            </a:extLst>
          </p:cNvPr>
          <p:cNvSpPr txBox="1"/>
          <p:nvPr/>
        </p:nvSpPr>
        <p:spPr>
          <a:xfrm>
            <a:off x="10668000" y="3726254"/>
            <a:ext cx="1212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b="1" dirty="0">
                <a:solidFill>
                  <a:srgbClr val="93652D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枇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B2E40A1E-6C31-CEAC-DBD0-81849CFE7774}"/>
              </a:ext>
            </a:extLst>
          </p:cNvPr>
          <p:cNvSpPr txBox="1"/>
          <p:nvPr/>
        </p:nvSpPr>
        <p:spPr>
          <a:xfrm>
            <a:off x="10938908" y="4994851"/>
            <a:ext cx="6703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pî</a:t>
            </a:r>
            <a:endParaRPr lang="en-US" altLang="zh-TW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2054C13A-645B-61D7-A084-1E3AB934187C}"/>
              </a:ext>
            </a:extLst>
          </p:cNvPr>
          <p:cNvSpPr txBox="1"/>
          <p:nvPr/>
        </p:nvSpPr>
        <p:spPr>
          <a:xfrm>
            <a:off x="10756578" y="7748018"/>
            <a:ext cx="1212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b="1" dirty="0">
                <a:solidFill>
                  <a:srgbClr val="93652D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弓</a:t>
            </a: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3EC41184-6669-8E21-2448-01DE4E64F707}"/>
              </a:ext>
            </a:extLst>
          </p:cNvPr>
          <p:cNvSpPr txBox="1"/>
          <p:nvPr/>
        </p:nvSpPr>
        <p:spPr>
          <a:xfrm>
            <a:off x="10928673" y="9016615"/>
            <a:ext cx="1285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king</a:t>
            </a:r>
          </a:p>
        </p:txBody>
      </p:sp>
      <p:pic>
        <p:nvPicPr>
          <p:cNvPr id="5" name="枇">
            <a:hlinkClick r:id="" action="ppaction://media"/>
            <a:extLst>
              <a:ext uri="{FF2B5EF4-FFF2-40B4-BE49-F238E27FC236}">
                <a16:creationId xmlns:a16="http://schemas.microsoft.com/office/drawing/2014/main" id="{CFB5E931-ABF3-788C-162D-17AD4819A2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93640" y="4127345"/>
            <a:ext cx="648000" cy="648000"/>
          </a:xfrm>
          <a:prstGeom prst="rect">
            <a:avLst/>
          </a:prstGeom>
        </p:spPr>
      </p:pic>
      <p:pic>
        <p:nvPicPr>
          <p:cNvPr id="3" name="弓">
            <a:hlinkClick r:id="" action="ppaction://media"/>
            <a:extLst>
              <a:ext uri="{FF2B5EF4-FFF2-40B4-BE49-F238E27FC236}">
                <a16:creationId xmlns:a16="http://schemas.microsoft.com/office/drawing/2014/main" id="{1BDD9AAA-E7C9-1CEE-040D-BED0C215D2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81406" y="8263559"/>
            <a:ext cx="648000" cy="648000"/>
          </a:xfrm>
          <a:prstGeom prst="rect">
            <a:avLst/>
          </a:prstGeom>
        </p:spPr>
      </p:pic>
      <p:sp>
        <p:nvSpPr>
          <p:cNvPr id="25" name="Freeform 8">
            <a:extLst>
              <a:ext uri="{FF2B5EF4-FFF2-40B4-BE49-F238E27FC236}">
                <a16:creationId xmlns:a16="http://schemas.microsoft.com/office/drawing/2014/main" id="{1AC0C3B4-3582-B65E-337B-3EAE879718BC}"/>
              </a:ext>
            </a:extLst>
          </p:cNvPr>
          <p:cNvSpPr/>
          <p:nvPr/>
        </p:nvSpPr>
        <p:spPr>
          <a:xfrm>
            <a:off x="9965300" y="3805644"/>
            <a:ext cx="3672664" cy="2083402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8" y="0"/>
                </a:lnTo>
                <a:lnTo>
                  <a:pt x="4148868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31" name="Freeform 8">
            <a:extLst>
              <a:ext uri="{FF2B5EF4-FFF2-40B4-BE49-F238E27FC236}">
                <a16:creationId xmlns:a16="http://schemas.microsoft.com/office/drawing/2014/main" id="{F5CE784B-4300-08DF-F71E-0F13E32DDC9E}"/>
              </a:ext>
            </a:extLst>
          </p:cNvPr>
          <p:cNvSpPr/>
          <p:nvPr/>
        </p:nvSpPr>
        <p:spPr>
          <a:xfrm>
            <a:off x="10043859" y="7834386"/>
            <a:ext cx="3672664" cy="2083402"/>
          </a:xfrm>
          <a:custGeom>
            <a:avLst/>
            <a:gdLst/>
            <a:ahLst/>
            <a:cxnLst/>
            <a:rect l="l" t="t" r="r" b="b"/>
            <a:pathLst>
              <a:path w="4148867" h="2353539">
                <a:moveTo>
                  <a:pt x="0" y="0"/>
                </a:moveTo>
                <a:lnTo>
                  <a:pt x="4148868" y="0"/>
                </a:lnTo>
                <a:lnTo>
                  <a:pt x="4148868" y="2353539"/>
                </a:lnTo>
                <a:lnTo>
                  <a:pt x="0" y="235353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1" name="Freeform 19">
            <a:extLst>
              <a:ext uri="{FF2B5EF4-FFF2-40B4-BE49-F238E27FC236}">
                <a16:creationId xmlns:a16="http://schemas.microsoft.com/office/drawing/2014/main" id="{8D811BFA-1B7F-7E23-DA8C-1EF2A71E4641}"/>
              </a:ext>
            </a:extLst>
          </p:cNvPr>
          <p:cNvSpPr/>
          <p:nvPr/>
        </p:nvSpPr>
        <p:spPr>
          <a:xfrm>
            <a:off x="3543940" y="5143500"/>
            <a:ext cx="4020100" cy="745546"/>
          </a:xfrm>
          <a:custGeom>
            <a:avLst/>
            <a:gdLst/>
            <a:ahLst/>
            <a:cxnLst/>
            <a:rect l="l" t="t" r="r" b="b"/>
            <a:pathLst>
              <a:path w="4020100" h="745546">
                <a:moveTo>
                  <a:pt x="0" y="0"/>
                </a:moveTo>
                <a:lnTo>
                  <a:pt x="4020100" y="0"/>
                </a:lnTo>
                <a:lnTo>
                  <a:pt x="4020100" y="745545"/>
                </a:lnTo>
                <a:lnTo>
                  <a:pt x="0" y="7455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3" name="Freeform 21">
            <a:extLst>
              <a:ext uri="{FF2B5EF4-FFF2-40B4-BE49-F238E27FC236}">
                <a16:creationId xmlns:a16="http://schemas.microsoft.com/office/drawing/2014/main" id="{36B2CC84-A466-A88E-F09E-468124CF16FD}"/>
              </a:ext>
            </a:extLst>
          </p:cNvPr>
          <p:cNvSpPr/>
          <p:nvPr/>
        </p:nvSpPr>
        <p:spPr>
          <a:xfrm>
            <a:off x="3586677" y="9182633"/>
            <a:ext cx="4020100" cy="745546"/>
          </a:xfrm>
          <a:custGeom>
            <a:avLst/>
            <a:gdLst/>
            <a:ahLst/>
            <a:cxnLst/>
            <a:rect l="l" t="t" r="r" b="b"/>
            <a:pathLst>
              <a:path w="4020100" h="745546">
                <a:moveTo>
                  <a:pt x="0" y="0"/>
                </a:moveTo>
                <a:lnTo>
                  <a:pt x="4020100" y="0"/>
                </a:lnTo>
                <a:lnTo>
                  <a:pt x="4020100" y="745545"/>
                </a:lnTo>
                <a:lnTo>
                  <a:pt x="0" y="7455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pic>
        <p:nvPicPr>
          <p:cNvPr id="30" name="圖片 29">
            <a:extLst>
              <a:ext uri="{FF2B5EF4-FFF2-40B4-BE49-F238E27FC236}">
                <a16:creationId xmlns:a16="http://schemas.microsoft.com/office/drawing/2014/main" id="{73AAABA1-FC90-2080-009C-C99FFA36020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6201" y="2618796"/>
            <a:ext cx="3122952" cy="2753129"/>
          </a:xfrm>
          <a:prstGeom prst="rect">
            <a:avLst/>
          </a:prstGeom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9E2725B4-58C4-58E3-3C96-98DDCC23718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4662" y="6919321"/>
            <a:ext cx="2072817" cy="266639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6E02A4D7-154B-A43F-7817-832DFB82E19C}"/>
              </a:ext>
            </a:extLst>
          </p:cNvPr>
          <p:cNvSpPr txBox="1"/>
          <p:nvPr/>
        </p:nvSpPr>
        <p:spPr>
          <a:xfrm>
            <a:off x="7259699" y="572890"/>
            <a:ext cx="6137646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zh-TW" altLang="en-US" sz="115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弓蕉 </a:t>
            </a:r>
            <a:r>
              <a:rPr lang="en-US" sz="4800" dirty="0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king-</a:t>
            </a:r>
            <a:r>
              <a:rPr lang="en-US" sz="4800" dirty="0" err="1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tsio</a:t>
            </a:r>
            <a:endParaRPr lang="en-US" sz="4800" dirty="0">
              <a:ln>
                <a:solidFill>
                  <a:schemeClr val="bg1"/>
                </a:solidFill>
              </a:ln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pic>
        <p:nvPicPr>
          <p:cNvPr id="6" name="圖形 5" descr="箭號: 直線 以實心填滿">
            <a:extLst>
              <a:ext uri="{FF2B5EF4-FFF2-40B4-BE49-F238E27FC236}">
                <a16:creationId xmlns:a16="http://schemas.microsoft.com/office/drawing/2014/main" id="{E769A49C-44D5-D003-B374-9A08FE8E872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8142540" y="4229100"/>
            <a:ext cx="914400" cy="914400"/>
          </a:xfrm>
          <a:prstGeom prst="rect">
            <a:avLst/>
          </a:prstGeom>
        </p:spPr>
      </p:pic>
      <p:pic>
        <p:nvPicPr>
          <p:cNvPr id="7" name="圖形 6" descr="箭號: 直線 以實心填滿">
            <a:extLst>
              <a:ext uri="{FF2B5EF4-FFF2-40B4-BE49-F238E27FC236}">
                <a16:creationId xmlns:a16="http://schemas.microsoft.com/office/drawing/2014/main" id="{6C895D48-601A-E9A2-0F29-AAFB7F6910F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8142540" y="85725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88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0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10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0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0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5" grpId="0" animBg="1"/>
      <p:bldP spid="3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1EFDDD-F2C0-9E2C-B102-8EFC321E7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490BB607-0FFD-3709-814C-9DEF8082FADD}"/>
              </a:ext>
            </a:extLst>
          </p:cNvPr>
          <p:cNvSpPr txBox="1"/>
          <p:nvPr/>
        </p:nvSpPr>
        <p:spPr>
          <a:xfrm>
            <a:off x="6172200" y="572890"/>
            <a:ext cx="7225145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zh-TW" altLang="en-US" sz="115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相關的影片</a:t>
            </a:r>
            <a:endParaRPr lang="en-US" sz="4800" dirty="0">
              <a:ln>
                <a:solidFill>
                  <a:schemeClr val="bg1"/>
                </a:solidFill>
              </a:ln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pic>
        <p:nvPicPr>
          <p:cNvPr id="9" name="圖形 8" descr="徽章 1 以實心填滿">
            <a:extLst>
              <a:ext uri="{FF2B5EF4-FFF2-40B4-BE49-F238E27FC236}">
                <a16:creationId xmlns:a16="http://schemas.microsoft.com/office/drawing/2014/main" id="{6A55ED1B-9E47-42E1-83A2-F407A049CE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38400" y="3848100"/>
            <a:ext cx="914400" cy="914400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6BF495F9-D7B6-37EC-03D5-BABB84F2A4ED}"/>
              </a:ext>
            </a:extLst>
          </p:cNvPr>
          <p:cNvSpPr txBox="1"/>
          <p:nvPr/>
        </p:nvSpPr>
        <p:spPr>
          <a:xfrm>
            <a:off x="3388895" y="3848100"/>
            <a:ext cx="12994105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香蕉的多種量詞，你會嗎？</a:t>
            </a:r>
            <a:endParaRPr lang="en-US" altLang="zh-TW" sz="4800" b="1" dirty="0">
              <a:solidFill>
                <a:srgbClr val="93652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"/>
              </a:rPr>
              <a:t>https://</a:t>
            </a:r>
            <a:r>
              <a:rPr lang="en-US" altLang="zh-TW" sz="2800" b="1" dirty="0" err="1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"/>
              </a:rPr>
              <a:t>www.facebook.com</a:t>
            </a:r>
            <a:r>
              <a:rPr lang="en-US" altLang="zh-TW" sz="2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"/>
              </a:rPr>
              <a:t>/share/r/</a:t>
            </a:r>
            <a:r>
              <a:rPr lang="en-US" altLang="zh-TW" sz="2800" b="1" dirty="0" err="1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"/>
              </a:rPr>
              <a:t>1C5USqg98y</a:t>
            </a:r>
            <a:r>
              <a:rPr lang="en-US" altLang="zh-TW" sz="2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"/>
              </a:rPr>
              <a:t>/</a:t>
            </a:r>
            <a:endParaRPr lang="en-US" altLang="zh-TW" sz="2800" b="1" dirty="0">
              <a:solidFill>
                <a:srgbClr val="93652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b="1" dirty="0">
              <a:solidFill>
                <a:srgbClr val="93652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b="1" dirty="0">
              <a:solidFill>
                <a:srgbClr val="93652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水果台語量詞 </a:t>
            </a:r>
            <a:r>
              <a:rPr lang="en-US" altLang="zh-TW" sz="4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 </a:t>
            </a:r>
            <a:r>
              <a:rPr lang="zh-TW" altLang="en-US" sz="4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水果的台語量詞怎麼說？｜水果台語量詞 </a:t>
            </a:r>
            <a:r>
              <a:rPr lang="en-US" altLang="zh-TW" sz="4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 </a:t>
            </a:r>
            <a:r>
              <a:rPr lang="zh-TW" altLang="en-US" sz="4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水果</a:t>
            </a:r>
            <a:r>
              <a:rPr lang="en-US" altLang="zh-TW" sz="4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ê</a:t>
            </a:r>
            <a:r>
              <a:rPr lang="zh-TW" altLang="en-US" sz="4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台語量詞按怎講？</a:t>
            </a:r>
            <a:r>
              <a:rPr lang="en-US" altLang="zh-TW" sz="4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【Lisa</a:t>
            </a:r>
            <a:r>
              <a:rPr lang="zh-TW" altLang="en-US" sz="4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的臺語教室 </a:t>
            </a:r>
            <a:r>
              <a:rPr lang="en-US" altLang="zh-TW" sz="4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80】</a:t>
            </a:r>
          </a:p>
          <a:p>
            <a:r>
              <a:rPr lang="en-US" altLang="zh-TW" sz="2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" action="ppaction://hlinksldjump"/>
              </a:rPr>
              <a:t>https://</a:t>
            </a:r>
            <a:r>
              <a:rPr lang="en-US" altLang="zh-TW" sz="2800" b="1" dirty="0" err="1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" action="ppaction://hlinksldjump"/>
              </a:rPr>
              <a:t>www.youtube.com</a:t>
            </a:r>
            <a:r>
              <a:rPr lang="en-US" altLang="zh-TW" sz="2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" action="ppaction://hlinksldjump"/>
              </a:rPr>
              <a:t>/</a:t>
            </a:r>
            <a:r>
              <a:rPr lang="en-US" altLang="zh-TW" sz="2800" b="1" dirty="0" err="1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" action="ppaction://hlinksldjump"/>
              </a:rPr>
              <a:t>watch?v</a:t>
            </a:r>
            <a:r>
              <a:rPr lang="en-US" altLang="zh-TW" sz="2800" b="1" dirty="0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" action="ppaction://hlinksldjump"/>
              </a:rPr>
              <a:t>=</a:t>
            </a:r>
            <a:r>
              <a:rPr lang="en-US" altLang="zh-TW" sz="2800" b="1" dirty="0" err="1">
                <a:solidFill>
                  <a:srgbClr val="93652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" action="ppaction://hlinksldjump"/>
              </a:rPr>
              <a:t>0oGQ0rShRhY</a:t>
            </a:r>
            <a:endParaRPr lang="zh-TW" altLang="en-US" sz="2800" b="1" dirty="0">
              <a:solidFill>
                <a:srgbClr val="93652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形 11" descr="識別證 以實心填滿">
            <a:extLst>
              <a:ext uri="{FF2B5EF4-FFF2-40B4-BE49-F238E27FC236}">
                <a16:creationId xmlns:a16="http://schemas.microsoft.com/office/drawing/2014/main" id="{536724E4-655B-F81C-D0B5-EC02F7334A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438400" y="575155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80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0F2975-266E-4810-CC6F-38ADC6BB1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D2EFAF33-88EF-27B2-B7A7-F3B03D31D04E}"/>
              </a:ext>
            </a:extLst>
          </p:cNvPr>
          <p:cNvSpPr txBox="1"/>
          <p:nvPr/>
        </p:nvSpPr>
        <p:spPr>
          <a:xfrm>
            <a:off x="5608003" y="3157124"/>
            <a:ext cx="11689397" cy="2165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7965"/>
              </a:lnSpc>
            </a:pPr>
            <a:r>
              <a:rPr lang="zh-TW" altLang="en-US" sz="14100" dirty="0"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果子的相關諺語</a:t>
            </a: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76696C03-C581-70FE-6DD7-704288C41A58}"/>
              </a:ext>
            </a:extLst>
          </p:cNvPr>
          <p:cNvSpPr/>
          <p:nvPr/>
        </p:nvSpPr>
        <p:spPr>
          <a:xfrm>
            <a:off x="-2788380" y="8389406"/>
            <a:ext cx="14667395" cy="3795188"/>
          </a:xfrm>
          <a:custGeom>
            <a:avLst/>
            <a:gdLst/>
            <a:ahLst/>
            <a:cxnLst/>
            <a:rect l="l" t="t" r="r" b="b"/>
            <a:pathLst>
              <a:path w="14667395" h="3795188">
                <a:moveTo>
                  <a:pt x="0" y="0"/>
                </a:moveTo>
                <a:lnTo>
                  <a:pt x="14667395" y="0"/>
                </a:lnTo>
                <a:lnTo>
                  <a:pt x="14667395" y="3795188"/>
                </a:lnTo>
                <a:lnTo>
                  <a:pt x="0" y="37951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0D2DDF7-8BC1-5F08-A573-C8BE0E7E9DB6}"/>
              </a:ext>
            </a:extLst>
          </p:cNvPr>
          <p:cNvSpPr/>
          <p:nvPr/>
        </p:nvSpPr>
        <p:spPr>
          <a:xfrm>
            <a:off x="6926362" y="8389406"/>
            <a:ext cx="14667395" cy="3795188"/>
          </a:xfrm>
          <a:custGeom>
            <a:avLst/>
            <a:gdLst/>
            <a:ahLst/>
            <a:cxnLst/>
            <a:rect l="l" t="t" r="r" b="b"/>
            <a:pathLst>
              <a:path w="14667395" h="3795188">
                <a:moveTo>
                  <a:pt x="0" y="0"/>
                </a:moveTo>
                <a:lnTo>
                  <a:pt x="14667395" y="0"/>
                </a:lnTo>
                <a:lnTo>
                  <a:pt x="14667395" y="3795188"/>
                </a:lnTo>
                <a:lnTo>
                  <a:pt x="0" y="37951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1847A7F-3808-7089-6F10-66683572CA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4" t="31185" r="26339" b="25917"/>
          <a:stretch>
            <a:fillRect/>
          </a:stretch>
        </p:blipFill>
        <p:spPr>
          <a:xfrm>
            <a:off x="990600" y="3157124"/>
            <a:ext cx="4191000" cy="6177376"/>
          </a:xfrm>
          <a:prstGeom prst="rect">
            <a:avLst/>
          </a:prstGeom>
        </p:spPr>
      </p:pic>
      <p:sp>
        <p:nvSpPr>
          <p:cNvPr id="7" name="Freeform 13">
            <a:extLst>
              <a:ext uri="{FF2B5EF4-FFF2-40B4-BE49-F238E27FC236}">
                <a16:creationId xmlns:a16="http://schemas.microsoft.com/office/drawing/2014/main" id="{291C349D-F346-F283-6AAD-C4CD5647BF9A}"/>
              </a:ext>
            </a:extLst>
          </p:cNvPr>
          <p:cNvSpPr/>
          <p:nvPr/>
        </p:nvSpPr>
        <p:spPr>
          <a:xfrm>
            <a:off x="15316200" y="1866900"/>
            <a:ext cx="1733009" cy="1587869"/>
          </a:xfrm>
          <a:custGeom>
            <a:avLst/>
            <a:gdLst/>
            <a:ahLst/>
            <a:cxnLst/>
            <a:rect l="l" t="t" r="r" b="b"/>
            <a:pathLst>
              <a:path w="2041610" h="1870625">
                <a:moveTo>
                  <a:pt x="0" y="0"/>
                </a:moveTo>
                <a:lnTo>
                  <a:pt x="2041610" y="0"/>
                </a:lnTo>
                <a:lnTo>
                  <a:pt x="2041610" y="1870625"/>
                </a:lnTo>
                <a:lnTo>
                  <a:pt x="0" y="18706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pic>
        <p:nvPicPr>
          <p:cNvPr id="9" name="果子相關的諺語">
            <a:hlinkClick r:id="" action="ppaction://media"/>
            <a:extLst>
              <a:ext uri="{FF2B5EF4-FFF2-40B4-BE49-F238E27FC236}">
                <a16:creationId xmlns:a16="http://schemas.microsoft.com/office/drawing/2014/main" id="{E6F99F43-5AD5-600C-B2FD-EB2B70A501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7600" y="4045249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86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28F3D5-0C38-F4F2-802C-97843EDF9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字方塊 12">
            <a:extLst>
              <a:ext uri="{FF2B5EF4-FFF2-40B4-BE49-F238E27FC236}">
                <a16:creationId xmlns:a16="http://schemas.microsoft.com/office/drawing/2014/main" id="{C2BFD0B7-1518-30CB-FF13-ED160FEC7C25}"/>
              </a:ext>
            </a:extLst>
          </p:cNvPr>
          <p:cNvSpPr txBox="1"/>
          <p:nvPr/>
        </p:nvSpPr>
        <p:spPr>
          <a:xfrm>
            <a:off x="2885588" y="1170172"/>
            <a:ext cx="1339661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8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</a:rPr>
              <a:t>食果子拜樹頭，食米飯拜田頭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14521204-EDB1-B8E8-684E-D45CBB57C3B2}"/>
              </a:ext>
            </a:extLst>
          </p:cNvPr>
          <p:cNvSpPr txBox="1"/>
          <p:nvPr/>
        </p:nvSpPr>
        <p:spPr>
          <a:xfrm>
            <a:off x="2519189" y="2545132"/>
            <a:ext cx="14706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tsia̍h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kué-tsí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pài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tshiū-thâu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,</a:t>
            </a:r>
            <a:r>
              <a:rPr lang="zh-TW" altLang="en-US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tsia̍h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bí-pn̄g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pài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tshân-thâu</a:t>
            </a:r>
            <a:endParaRPr lang="zh-TW" altLang="en-US" sz="2000" dirty="0"/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997C70F2-86BF-5B4B-F637-46BF9D7DF862}"/>
              </a:ext>
            </a:extLst>
          </p:cNvPr>
          <p:cNvSpPr txBox="1"/>
          <p:nvPr/>
        </p:nvSpPr>
        <p:spPr>
          <a:xfrm>
            <a:off x="2524876" y="3373357"/>
            <a:ext cx="13806278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4000" b="1" dirty="0">
                <a:solidFill>
                  <a:srgbClr val="93652D"/>
                </a:solidFill>
                <a:latin typeface="台灣宋體" panose="02010604000101010101" pitchFamily="2" charset="-120"/>
                <a:ea typeface="台灣宋體" panose="02010604000101010101" pitchFamily="2" charset="-120"/>
                <a:cs typeface="Childos Arabic"/>
                <a:sym typeface="GenSenRounded TW 2"/>
              </a:rPr>
              <a:t>吃水果，要拜謝樹根；吃米飯，要拜謝田地。指人要懂得感恩，飲水思源，不可忘本。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AA0CFAD-D4F1-66F8-7466-372AEF2962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737" y="4380717"/>
            <a:ext cx="9127933" cy="6053057"/>
          </a:xfrm>
          <a:prstGeom prst="rect">
            <a:avLst/>
          </a:prstGeom>
        </p:spPr>
      </p:pic>
      <p:sp>
        <p:nvSpPr>
          <p:cNvPr id="6" name="語音泡泡: 橢圓形 5">
            <a:extLst>
              <a:ext uri="{FF2B5EF4-FFF2-40B4-BE49-F238E27FC236}">
                <a16:creationId xmlns:a16="http://schemas.microsoft.com/office/drawing/2014/main" id="{27D0329B-C798-48DF-D734-91DABA90DD15}"/>
              </a:ext>
            </a:extLst>
          </p:cNvPr>
          <p:cNvSpPr/>
          <p:nvPr/>
        </p:nvSpPr>
        <p:spPr>
          <a:xfrm>
            <a:off x="264160" y="5240759"/>
            <a:ext cx="5242856" cy="2501109"/>
          </a:xfrm>
          <a:prstGeom prst="wedgeEllipseCallout">
            <a:avLst>
              <a:gd name="adj1" fmla="val 45435"/>
              <a:gd name="adj2" fmla="val 50612"/>
            </a:avLst>
          </a:prstGeom>
          <a:solidFill>
            <a:schemeClr val="bg1">
              <a:lumMod val="95000"/>
            </a:schemeClr>
          </a:solidFill>
          <a:ln>
            <a:solidFill>
              <a:srgbClr val="9365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b="1" dirty="0">
                <a:solidFill>
                  <a:srgbClr val="93652D"/>
                </a:solidFill>
                <a:latin typeface="台灣宋體" panose="02010604000101010101" pitchFamily="2" charset="-120"/>
                <a:ea typeface="台灣宋體" panose="02010604000101010101" pitchFamily="2" charset="-120"/>
              </a:rPr>
              <a:t>真有名的飲料店「龜記」，品牌的名就是對台語的「果子</a:t>
            </a:r>
            <a:r>
              <a:rPr lang="en-US" altLang="zh-TW" sz="2800" b="1" dirty="0" err="1">
                <a:solidFill>
                  <a:srgbClr val="93652D"/>
                </a:solidFill>
                <a:latin typeface="台灣宋體" panose="02010604000101010101" pitchFamily="2" charset="-120"/>
                <a:ea typeface="台灣宋體" panose="02010604000101010101" pitchFamily="2" charset="-120"/>
              </a:rPr>
              <a:t>kué-tsí</a:t>
            </a:r>
            <a:r>
              <a:rPr lang="zh-TW" altLang="en-US" sz="2800" b="1" dirty="0">
                <a:solidFill>
                  <a:srgbClr val="93652D"/>
                </a:solidFill>
                <a:latin typeface="台灣宋體" panose="02010604000101010101" pitchFamily="2" charset="-120"/>
                <a:ea typeface="台灣宋體" panose="02010604000101010101" pitchFamily="2" charset="-120"/>
              </a:rPr>
              <a:t>」來的！</a:t>
            </a:r>
            <a:endParaRPr lang="en-US" altLang="zh-TW" sz="2800" b="1" dirty="0">
              <a:solidFill>
                <a:srgbClr val="93652D"/>
              </a:solidFill>
              <a:latin typeface="台灣宋體" panose="02010604000101010101" pitchFamily="2" charset="-120"/>
              <a:ea typeface="台灣宋體" panose="02010604000101010101" pitchFamily="2" charset="-120"/>
            </a:endParaRPr>
          </a:p>
        </p:txBody>
      </p:sp>
      <p:pic>
        <p:nvPicPr>
          <p:cNvPr id="5" name="食果子拜樹頭">
            <a:hlinkClick r:id="" action="ppaction://media"/>
            <a:extLst>
              <a:ext uri="{FF2B5EF4-FFF2-40B4-BE49-F238E27FC236}">
                <a16:creationId xmlns:a16="http://schemas.microsoft.com/office/drawing/2014/main" id="{1DACBF65-2904-1782-F7EE-BDA090FAAC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5189" y="166667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10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5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E1BCE1-FE6E-C0D8-687A-33B479974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群組 14">
            <a:extLst>
              <a:ext uri="{FF2B5EF4-FFF2-40B4-BE49-F238E27FC236}">
                <a16:creationId xmlns:a16="http://schemas.microsoft.com/office/drawing/2014/main" id="{16E42B45-E57C-3FD4-27A8-C5A0ADD76E32}"/>
              </a:ext>
            </a:extLst>
          </p:cNvPr>
          <p:cNvGrpSpPr/>
          <p:nvPr/>
        </p:nvGrpSpPr>
        <p:grpSpPr>
          <a:xfrm>
            <a:off x="2784493" y="4621870"/>
            <a:ext cx="14436707" cy="5206383"/>
            <a:chOff x="2784493" y="4621870"/>
            <a:chExt cx="14436707" cy="5206383"/>
          </a:xfrm>
        </p:grpSpPr>
        <p:sp>
          <p:nvSpPr>
            <p:cNvPr id="12" name="矩形: 圓角 11">
              <a:extLst>
                <a:ext uri="{FF2B5EF4-FFF2-40B4-BE49-F238E27FC236}">
                  <a16:creationId xmlns:a16="http://schemas.microsoft.com/office/drawing/2014/main" id="{1C3017D6-223B-63E8-9D7A-D69FBBCCE18C}"/>
                </a:ext>
              </a:extLst>
            </p:cNvPr>
            <p:cNvSpPr/>
            <p:nvPr/>
          </p:nvSpPr>
          <p:spPr>
            <a:xfrm>
              <a:off x="3245956" y="5055415"/>
              <a:ext cx="13975244" cy="4772838"/>
            </a:xfrm>
            <a:custGeom>
              <a:avLst/>
              <a:gdLst>
                <a:gd name="csX0" fmla="*/ 0 w 13975244"/>
                <a:gd name="csY0" fmla="*/ 795489 h 4772838"/>
                <a:gd name="csX1" fmla="*/ 795489 w 13975244"/>
                <a:gd name="csY1" fmla="*/ 0 h 4772838"/>
                <a:gd name="csX2" fmla="*/ 1731189 w 13975244"/>
                <a:gd name="csY2" fmla="*/ 0 h 4772838"/>
                <a:gd name="csX3" fmla="*/ 2171519 w 13975244"/>
                <a:gd name="csY3" fmla="*/ 0 h 4772838"/>
                <a:gd name="csX4" fmla="*/ 2735691 w 13975244"/>
                <a:gd name="csY4" fmla="*/ 0 h 4772838"/>
                <a:gd name="csX5" fmla="*/ 3671391 w 13975244"/>
                <a:gd name="csY5" fmla="*/ 0 h 4772838"/>
                <a:gd name="csX6" fmla="*/ 4607091 w 13975244"/>
                <a:gd name="csY6" fmla="*/ 0 h 4772838"/>
                <a:gd name="csX7" fmla="*/ 5542791 w 13975244"/>
                <a:gd name="csY7" fmla="*/ 0 h 4772838"/>
                <a:gd name="csX8" fmla="*/ 6354648 w 13975244"/>
                <a:gd name="csY8" fmla="*/ 0 h 4772838"/>
                <a:gd name="csX9" fmla="*/ 7042663 w 13975244"/>
                <a:gd name="csY9" fmla="*/ 0 h 4772838"/>
                <a:gd name="csX10" fmla="*/ 7359150 w 13975244"/>
                <a:gd name="csY10" fmla="*/ 0 h 4772838"/>
                <a:gd name="csX11" fmla="*/ 8294850 w 13975244"/>
                <a:gd name="csY11" fmla="*/ 0 h 4772838"/>
                <a:gd name="csX12" fmla="*/ 8611337 w 13975244"/>
                <a:gd name="csY12" fmla="*/ 0 h 4772838"/>
                <a:gd name="csX13" fmla="*/ 9175509 w 13975244"/>
                <a:gd name="csY13" fmla="*/ 0 h 4772838"/>
                <a:gd name="csX14" fmla="*/ 9863524 w 13975244"/>
                <a:gd name="csY14" fmla="*/ 0 h 4772838"/>
                <a:gd name="csX15" fmla="*/ 10180011 w 13975244"/>
                <a:gd name="csY15" fmla="*/ 0 h 4772838"/>
                <a:gd name="csX16" fmla="*/ 11115711 w 13975244"/>
                <a:gd name="csY16" fmla="*/ 0 h 4772838"/>
                <a:gd name="csX17" fmla="*/ 11432197 w 13975244"/>
                <a:gd name="csY17" fmla="*/ 0 h 4772838"/>
                <a:gd name="csX18" fmla="*/ 11872527 w 13975244"/>
                <a:gd name="csY18" fmla="*/ 0 h 4772838"/>
                <a:gd name="csX19" fmla="*/ 12436699 w 13975244"/>
                <a:gd name="csY19" fmla="*/ 0 h 4772838"/>
                <a:gd name="csX20" fmla="*/ 13179755 w 13975244"/>
                <a:gd name="csY20" fmla="*/ 0 h 4772838"/>
                <a:gd name="csX21" fmla="*/ 13975244 w 13975244"/>
                <a:gd name="csY21" fmla="*/ 795489 h 4772838"/>
                <a:gd name="csX22" fmla="*/ 13975244 w 13975244"/>
                <a:gd name="csY22" fmla="*/ 1400042 h 4772838"/>
                <a:gd name="csX23" fmla="*/ 13975244 w 13975244"/>
                <a:gd name="csY23" fmla="*/ 1940959 h 4772838"/>
                <a:gd name="csX24" fmla="*/ 13975244 w 13975244"/>
                <a:gd name="csY24" fmla="*/ 2513693 h 4772838"/>
                <a:gd name="csX25" fmla="*/ 13975244 w 13975244"/>
                <a:gd name="csY25" fmla="*/ 3118247 h 4772838"/>
                <a:gd name="csX26" fmla="*/ 13975244 w 13975244"/>
                <a:gd name="csY26" fmla="*/ 3977349 h 4772838"/>
                <a:gd name="csX27" fmla="*/ 13179755 w 13975244"/>
                <a:gd name="csY27" fmla="*/ 4772838 h 4772838"/>
                <a:gd name="csX28" fmla="*/ 12244055 w 13975244"/>
                <a:gd name="csY28" fmla="*/ 4772838 h 4772838"/>
                <a:gd name="csX29" fmla="*/ 11803725 w 13975244"/>
                <a:gd name="csY29" fmla="*/ 4772838 h 4772838"/>
                <a:gd name="csX30" fmla="*/ 10868025 w 13975244"/>
                <a:gd name="csY30" fmla="*/ 4772838 h 4772838"/>
                <a:gd name="csX31" fmla="*/ 10303853 w 13975244"/>
                <a:gd name="csY31" fmla="*/ 4772838 h 4772838"/>
                <a:gd name="csX32" fmla="*/ 9615838 w 13975244"/>
                <a:gd name="csY32" fmla="*/ 4772838 h 4772838"/>
                <a:gd name="csX33" fmla="*/ 9051666 w 13975244"/>
                <a:gd name="csY33" fmla="*/ 4772838 h 4772838"/>
                <a:gd name="csX34" fmla="*/ 8115966 w 13975244"/>
                <a:gd name="csY34" fmla="*/ 4772838 h 4772838"/>
                <a:gd name="csX35" fmla="*/ 7304109 w 13975244"/>
                <a:gd name="csY35" fmla="*/ 4772838 h 4772838"/>
                <a:gd name="csX36" fmla="*/ 6616094 w 13975244"/>
                <a:gd name="csY36" fmla="*/ 4772838 h 4772838"/>
                <a:gd name="csX37" fmla="*/ 6175765 w 13975244"/>
                <a:gd name="csY37" fmla="*/ 4772838 h 4772838"/>
                <a:gd name="csX38" fmla="*/ 5240064 w 13975244"/>
                <a:gd name="csY38" fmla="*/ 4772838 h 4772838"/>
                <a:gd name="csX39" fmla="*/ 4675892 w 13975244"/>
                <a:gd name="csY39" fmla="*/ 4772838 h 4772838"/>
                <a:gd name="csX40" fmla="*/ 4235563 w 13975244"/>
                <a:gd name="csY40" fmla="*/ 4772838 h 4772838"/>
                <a:gd name="csX41" fmla="*/ 3547548 w 13975244"/>
                <a:gd name="csY41" fmla="*/ 4772838 h 4772838"/>
                <a:gd name="csX42" fmla="*/ 3231061 w 13975244"/>
                <a:gd name="csY42" fmla="*/ 4772838 h 4772838"/>
                <a:gd name="csX43" fmla="*/ 2914575 w 13975244"/>
                <a:gd name="csY43" fmla="*/ 4772838 h 4772838"/>
                <a:gd name="csX44" fmla="*/ 2226560 w 13975244"/>
                <a:gd name="csY44" fmla="*/ 4772838 h 4772838"/>
                <a:gd name="csX45" fmla="*/ 1538545 w 13975244"/>
                <a:gd name="csY45" fmla="*/ 4772838 h 4772838"/>
                <a:gd name="csX46" fmla="*/ 795489 w 13975244"/>
                <a:gd name="csY46" fmla="*/ 4772838 h 4772838"/>
                <a:gd name="csX47" fmla="*/ 0 w 13975244"/>
                <a:gd name="csY47" fmla="*/ 3977349 h 4772838"/>
                <a:gd name="csX48" fmla="*/ 0 w 13975244"/>
                <a:gd name="csY48" fmla="*/ 3340977 h 4772838"/>
                <a:gd name="csX49" fmla="*/ 0 w 13975244"/>
                <a:gd name="csY49" fmla="*/ 2800061 h 4772838"/>
                <a:gd name="csX50" fmla="*/ 0 w 13975244"/>
                <a:gd name="csY50" fmla="*/ 2131870 h 4772838"/>
                <a:gd name="csX51" fmla="*/ 0 w 13975244"/>
                <a:gd name="csY51" fmla="*/ 1559135 h 4772838"/>
                <a:gd name="csX52" fmla="*/ 0 w 13975244"/>
                <a:gd name="csY52" fmla="*/ 795489 h 47728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3975244" h="4772838" fill="none" extrusionOk="0">
                  <a:moveTo>
                    <a:pt x="0" y="795489"/>
                  </a:moveTo>
                  <a:cubicBezTo>
                    <a:pt x="-25863" y="345025"/>
                    <a:pt x="323082" y="61728"/>
                    <a:pt x="795489" y="0"/>
                  </a:cubicBezTo>
                  <a:cubicBezTo>
                    <a:pt x="1040403" y="21691"/>
                    <a:pt x="1529024" y="-4107"/>
                    <a:pt x="1731189" y="0"/>
                  </a:cubicBezTo>
                  <a:cubicBezTo>
                    <a:pt x="1933354" y="4107"/>
                    <a:pt x="1967322" y="2306"/>
                    <a:pt x="2171519" y="0"/>
                  </a:cubicBezTo>
                  <a:cubicBezTo>
                    <a:pt x="2375716" y="-2306"/>
                    <a:pt x="2602472" y="-24444"/>
                    <a:pt x="2735691" y="0"/>
                  </a:cubicBezTo>
                  <a:cubicBezTo>
                    <a:pt x="2868910" y="24444"/>
                    <a:pt x="3468581" y="-14434"/>
                    <a:pt x="3671391" y="0"/>
                  </a:cubicBezTo>
                  <a:cubicBezTo>
                    <a:pt x="3874201" y="14434"/>
                    <a:pt x="4380957" y="-40438"/>
                    <a:pt x="4607091" y="0"/>
                  </a:cubicBezTo>
                  <a:cubicBezTo>
                    <a:pt x="4833225" y="40438"/>
                    <a:pt x="5311587" y="-1667"/>
                    <a:pt x="5542791" y="0"/>
                  </a:cubicBezTo>
                  <a:cubicBezTo>
                    <a:pt x="5773995" y="1667"/>
                    <a:pt x="6189028" y="-1714"/>
                    <a:pt x="6354648" y="0"/>
                  </a:cubicBezTo>
                  <a:cubicBezTo>
                    <a:pt x="6520268" y="1714"/>
                    <a:pt x="6897636" y="-9647"/>
                    <a:pt x="7042663" y="0"/>
                  </a:cubicBezTo>
                  <a:cubicBezTo>
                    <a:pt x="7187690" y="9647"/>
                    <a:pt x="7268710" y="4883"/>
                    <a:pt x="7359150" y="0"/>
                  </a:cubicBezTo>
                  <a:cubicBezTo>
                    <a:pt x="7449590" y="-4883"/>
                    <a:pt x="8031745" y="-39864"/>
                    <a:pt x="8294850" y="0"/>
                  </a:cubicBezTo>
                  <a:cubicBezTo>
                    <a:pt x="8557955" y="39864"/>
                    <a:pt x="8529443" y="6678"/>
                    <a:pt x="8611337" y="0"/>
                  </a:cubicBezTo>
                  <a:cubicBezTo>
                    <a:pt x="8693231" y="-6678"/>
                    <a:pt x="8983487" y="-5836"/>
                    <a:pt x="9175509" y="0"/>
                  </a:cubicBezTo>
                  <a:cubicBezTo>
                    <a:pt x="9367531" y="5836"/>
                    <a:pt x="9543313" y="19651"/>
                    <a:pt x="9863524" y="0"/>
                  </a:cubicBezTo>
                  <a:cubicBezTo>
                    <a:pt x="10183735" y="-19651"/>
                    <a:pt x="10055256" y="3386"/>
                    <a:pt x="10180011" y="0"/>
                  </a:cubicBezTo>
                  <a:cubicBezTo>
                    <a:pt x="10304766" y="-3386"/>
                    <a:pt x="10908482" y="-1810"/>
                    <a:pt x="11115711" y="0"/>
                  </a:cubicBezTo>
                  <a:cubicBezTo>
                    <a:pt x="11322940" y="1810"/>
                    <a:pt x="11352429" y="8179"/>
                    <a:pt x="11432197" y="0"/>
                  </a:cubicBezTo>
                  <a:cubicBezTo>
                    <a:pt x="11511965" y="-8179"/>
                    <a:pt x="11668045" y="3064"/>
                    <a:pt x="11872527" y="0"/>
                  </a:cubicBezTo>
                  <a:cubicBezTo>
                    <a:pt x="12077009" y="-3064"/>
                    <a:pt x="12270859" y="-14931"/>
                    <a:pt x="12436699" y="0"/>
                  </a:cubicBezTo>
                  <a:cubicBezTo>
                    <a:pt x="12602539" y="14931"/>
                    <a:pt x="12821948" y="32293"/>
                    <a:pt x="13179755" y="0"/>
                  </a:cubicBezTo>
                  <a:cubicBezTo>
                    <a:pt x="13610323" y="-74423"/>
                    <a:pt x="13980942" y="373746"/>
                    <a:pt x="13975244" y="795489"/>
                  </a:cubicBezTo>
                  <a:cubicBezTo>
                    <a:pt x="13954969" y="1021146"/>
                    <a:pt x="14001899" y="1176255"/>
                    <a:pt x="13975244" y="1400042"/>
                  </a:cubicBezTo>
                  <a:cubicBezTo>
                    <a:pt x="13948589" y="1623829"/>
                    <a:pt x="13953995" y="1829485"/>
                    <a:pt x="13975244" y="1940959"/>
                  </a:cubicBezTo>
                  <a:cubicBezTo>
                    <a:pt x="13996493" y="2052433"/>
                    <a:pt x="13953283" y="2372634"/>
                    <a:pt x="13975244" y="2513693"/>
                  </a:cubicBezTo>
                  <a:cubicBezTo>
                    <a:pt x="13997205" y="2654752"/>
                    <a:pt x="13995517" y="2970017"/>
                    <a:pt x="13975244" y="3118247"/>
                  </a:cubicBezTo>
                  <a:cubicBezTo>
                    <a:pt x="13954971" y="3266477"/>
                    <a:pt x="14002303" y="3776953"/>
                    <a:pt x="13975244" y="3977349"/>
                  </a:cubicBezTo>
                  <a:cubicBezTo>
                    <a:pt x="13986985" y="4464385"/>
                    <a:pt x="13647063" y="4796931"/>
                    <a:pt x="13179755" y="4772838"/>
                  </a:cubicBezTo>
                  <a:cubicBezTo>
                    <a:pt x="12870124" y="4747378"/>
                    <a:pt x="12649527" y="4792434"/>
                    <a:pt x="12244055" y="4772838"/>
                  </a:cubicBezTo>
                  <a:cubicBezTo>
                    <a:pt x="11838583" y="4753242"/>
                    <a:pt x="12005803" y="4759095"/>
                    <a:pt x="11803725" y="4772838"/>
                  </a:cubicBezTo>
                  <a:cubicBezTo>
                    <a:pt x="11601647" y="4786582"/>
                    <a:pt x="11192436" y="4730651"/>
                    <a:pt x="10868025" y="4772838"/>
                  </a:cubicBezTo>
                  <a:cubicBezTo>
                    <a:pt x="10543614" y="4815025"/>
                    <a:pt x="10513529" y="4750631"/>
                    <a:pt x="10303853" y="4772838"/>
                  </a:cubicBezTo>
                  <a:cubicBezTo>
                    <a:pt x="10094177" y="4795045"/>
                    <a:pt x="9874716" y="4792921"/>
                    <a:pt x="9615838" y="4772838"/>
                  </a:cubicBezTo>
                  <a:cubicBezTo>
                    <a:pt x="9356960" y="4752755"/>
                    <a:pt x="9321717" y="4781506"/>
                    <a:pt x="9051666" y="4772838"/>
                  </a:cubicBezTo>
                  <a:cubicBezTo>
                    <a:pt x="8781615" y="4764170"/>
                    <a:pt x="8352073" y="4794730"/>
                    <a:pt x="8115966" y="4772838"/>
                  </a:cubicBezTo>
                  <a:cubicBezTo>
                    <a:pt x="7879859" y="4750946"/>
                    <a:pt x="7535650" y="4773861"/>
                    <a:pt x="7304109" y="4772838"/>
                  </a:cubicBezTo>
                  <a:cubicBezTo>
                    <a:pt x="7072568" y="4771815"/>
                    <a:pt x="6762061" y="4792717"/>
                    <a:pt x="6616094" y="4772838"/>
                  </a:cubicBezTo>
                  <a:cubicBezTo>
                    <a:pt x="6470128" y="4752959"/>
                    <a:pt x="6309015" y="4765182"/>
                    <a:pt x="6175765" y="4772838"/>
                  </a:cubicBezTo>
                  <a:cubicBezTo>
                    <a:pt x="6042515" y="4780494"/>
                    <a:pt x="5594204" y="4727539"/>
                    <a:pt x="5240064" y="4772838"/>
                  </a:cubicBezTo>
                  <a:cubicBezTo>
                    <a:pt x="4885924" y="4818137"/>
                    <a:pt x="4866883" y="4757403"/>
                    <a:pt x="4675892" y="4772838"/>
                  </a:cubicBezTo>
                  <a:cubicBezTo>
                    <a:pt x="4484901" y="4788273"/>
                    <a:pt x="4407566" y="4772321"/>
                    <a:pt x="4235563" y="4772838"/>
                  </a:cubicBezTo>
                  <a:cubicBezTo>
                    <a:pt x="4063560" y="4773355"/>
                    <a:pt x="3839787" y="4788626"/>
                    <a:pt x="3547548" y="4772838"/>
                  </a:cubicBezTo>
                  <a:cubicBezTo>
                    <a:pt x="3255309" y="4757050"/>
                    <a:pt x="3346309" y="4782760"/>
                    <a:pt x="3231061" y="4772838"/>
                  </a:cubicBezTo>
                  <a:cubicBezTo>
                    <a:pt x="3115813" y="4762916"/>
                    <a:pt x="3015872" y="4771239"/>
                    <a:pt x="2914575" y="4772838"/>
                  </a:cubicBezTo>
                  <a:cubicBezTo>
                    <a:pt x="2813278" y="4774437"/>
                    <a:pt x="2449347" y="4739438"/>
                    <a:pt x="2226560" y="4772838"/>
                  </a:cubicBezTo>
                  <a:cubicBezTo>
                    <a:pt x="2003774" y="4806238"/>
                    <a:pt x="1788563" y="4788774"/>
                    <a:pt x="1538545" y="4772838"/>
                  </a:cubicBezTo>
                  <a:cubicBezTo>
                    <a:pt x="1288528" y="4756902"/>
                    <a:pt x="1130597" y="4756612"/>
                    <a:pt x="795489" y="4772838"/>
                  </a:cubicBezTo>
                  <a:cubicBezTo>
                    <a:pt x="337199" y="4767178"/>
                    <a:pt x="24185" y="4424428"/>
                    <a:pt x="0" y="3977349"/>
                  </a:cubicBezTo>
                  <a:cubicBezTo>
                    <a:pt x="15505" y="3791318"/>
                    <a:pt x="29831" y="3610896"/>
                    <a:pt x="0" y="3340977"/>
                  </a:cubicBezTo>
                  <a:cubicBezTo>
                    <a:pt x="-29831" y="3071058"/>
                    <a:pt x="-20428" y="2959681"/>
                    <a:pt x="0" y="2800061"/>
                  </a:cubicBezTo>
                  <a:cubicBezTo>
                    <a:pt x="20428" y="2640441"/>
                    <a:pt x="-17214" y="2416621"/>
                    <a:pt x="0" y="2131870"/>
                  </a:cubicBezTo>
                  <a:cubicBezTo>
                    <a:pt x="17214" y="1847119"/>
                    <a:pt x="-27736" y="1803277"/>
                    <a:pt x="0" y="1559135"/>
                  </a:cubicBezTo>
                  <a:cubicBezTo>
                    <a:pt x="27736" y="1314994"/>
                    <a:pt x="37299" y="969214"/>
                    <a:pt x="0" y="795489"/>
                  </a:cubicBezTo>
                  <a:close/>
                </a:path>
                <a:path w="13975244" h="4772838" stroke="0" extrusionOk="0">
                  <a:moveTo>
                    <a:pt x="0" y="795489"/>
                  </a:moveTo>
                  <a:cubicBezTo>
                    <a:pt x="76264" y="411432"/>
                    <a:pt x="324002" y="-17819"/>
                    <a:pt x="795489" y="0"/>
                  </a:cubicBezTo>
                  <a:cubicBezTo>
                    <a:pt x="1053486" y="21018"/>
                    <a:pt x="1403896" y="-28649"/>
                    <a:pt x="1607346" y="0"/>
                  </a:cubicBezTo>
                  <a:cubicBezTo>
                    <a:pt x="1810796" y="28649"/>
                    <a:pt x="1836940" y="4862"/>
                    <a:pt x="1923833" y="0"/>
                  </a:cubicBezTo>
                  <a:cubicBezTo>
                    <a:pt x="2010726" y="-4862"/>
                    <a:pt x="2110614" y="1636"/>
                    <a:pt x="2240320" y="0"/>
                  </a:cubicBezTo>
                  <a:cubicBezTo>
                    <a:pt x="2370026" y="-1636"/>
                    <a:pt x="2428414" y="-4864"/>
                    <a:pt x="2556807" y="0"/>
                  </a:cubicBezTo>
                  <a:cubicBezTo>
                    <a:pt x="2685200" y="4864"/>
                    <a:pt x="2860548" y="24525"/>
                    <a:pt x="3120979" y="0"/>
                  </a:cubicBezTo>
                  <a:cubicBezTo>
                    <a:pt x="3381410" y="-24525"/>
                    <a:pt x="3291144" y="-7898"/>
                    <a:pt x="3437466" y="0"/>
                  </a:cubicBezTo>
                  <a:cubicBezTo>
                    <a:pt x="3583788" y="7898"/>
                    <a:pt x="3658437" y="226"/>
                    <a:pt x="3753953" y="0"/>
                  </a:cubicBezTo>
                  <a:cubicBezTo>
                    <a:pt x="3849469" y="-226"/>
                    <a:pt x="4039072" y="11117"/>
                    <a:pt x="4318125" y="0"/>
                  </a:cubicBezTo>
                  <a:cubicBezTo>
                    <a:pt x="4597178" y="-11117"/>
                    <a:pt x="4560914" y="-17825"/>
                    <a:pt x="4758454" y="0"/>
                  </a:cubicBezTo>
                  <a:cubicBezTo>
                    <a:pt x="4955994" y="17825"/>
                    <a:pt x="5336381" y="39005"/>
                    <a:pt x="5694154" y="0"/>
                  </a:cubicBezTo>
                  <a:cubicBezTo>
                    <a:pt x="6051927" y="-39005"/>
                    <a:pt x="6268787" y="16503"/>
                    <a:pt x="6506012" y="0"/>
                  </a:cubicBezTo>
                  <a:cubicBezTo>
                    <a:pt x="6743237" y="-16503"/>
                    <a:pt x="6771131" y="-275"/>
                    <a:pt x="6946341" y="0"/>
                  </a:cubicBezTo>
                  <a:cubicBezTo>
                    <a:pt x="7121551" y="275"/>
                    <a:pt x="7111679" y="-9817"/>
                    <a:pt x="7262828" y="0"/>
                  </a:cubicBezTo>
                  <a:cubicBezTo>
                    <a:pt x="7413977" y="9817"/>
                    <a:pt x="7515049" y="-4055"/>
                    <a:pt x="7579315" y="0"/>
                  </a:cubicBezTo>
                  <a:cubicBezTo>
                    <a:pt x="7643581" y="4055"/>
                    <a:pt x="8001469" y="-27023"/>
                    <a:pt x="8143487" y="0"/>
                  </a:cubicBezTo>
                  <a:cubicBezTo>
                    <a:pt x="8285505" y="27023"/>
                    <a:pt x="8851580" y="35399"/>
                    <a:pt x="9079187" y="0"/>
                  </a:cubicBezTo>
                  <a:cubicBezTo>
                    <a:pt x="9306794" y="-35399"/>
                    <a:pt x="9303174" y="-4072"/>
                    <a:pt x="9519516" y="0"/>
                  </a:cubicBezTo>
                  <a:cubicBezTo>
                    <a:pt x="9735858" y="4072"/>
                    <a:pt x="10062988" y="-16579"/>
                    <a:pt x="10331374" y="0"/>
                  </a:cubicBezTo>
                  <a:cubicBezTo>
                    <a:pt x="10599760" y="16579"/>
                    <a:pt x="10556211" y="-10910"/>
                    <a:pt x="10771703" y="0"/>
                  </a:cubicBezTo>
                  <a:cubicBezTo>
                    <a:pt x="10987195" y="10910"/>
                    <a:pt x="11393275" y="-11292"/>
                    <a:pt x="11583561" y="0"/>
                  </a:cubicBezTo>
                  <a:cubicBezTo>
                    <a:pt x="11773847" y="11292"/>
                    <a:pt x="12122396" y="-44952"/>
                    <a:pt x="12519261" y="0"/>
                  </a:cubicBezTo>
                  <a:cubicBezTo>
                    <a:pt x="12916126" y="44952"/>
                    <a:pt x="12949863" y="8675"/>
                    <a:pt x="13179755" y="0"/>
                  </a:cubicBezTo>
                  <a:cubicBezTo>
                    <a:pt x="13568110" y="3634"/>
                    <a:pt x="13913841" y="389253"/>
                    <a:pt x="13975244" y="795489"/>
                  </a:cubicBezTo>
                  <a:cubicBezTo>
                    <a:pt x="13951492" y="955675"/>
                    <a:pt x="14010242" y="1263605"/>
                    <a:pt x="13975244" y="1495498"/>
                  </a:cubicBezTo>
                  <a:cubicBezTo>
                    <a:pt x="13940246" y="1727391"/>
                    <a:pt x="13979926" y="1878493"/>
                    <a:pt x="13975244" y="2036414"/>
                  </a:cubicBezTo>
                  <a:cubicBezTo>
                    <a:pt x="13970562" y="2194335"/>
                    <a:pt x="13990074" y="2454211"/>
                    <a:pt x="13975244" y="2704605"/>
                  </a:cubicBezTo>
                  <a:cubicBezTo>
                    <a:pt x="13960414" y="2954999"/>
                    <a:pt x="13979978" y="3130665"/>
                    <a:pt x="13975244" y="3404614"/>
                  </a:cubicBezTo>
                  <a:cubicBezTo>
                    <a:pt x="13970510" y="3678563"/>
                    <a:pt x="13957019" y="3846441"/>
                    <a:pt x="13975244" y="3977349"/>
                  </a:cubicBezTo>
                  <a:cubicBezTo>
                    <a:pt x="13957390" y="4435020"/>
                    <a:pt x="13614992" y="4809748"/>
                    <a:pt x="13179755" y="4772838"/>
                  </a:cubicBezTo>
                  <a:cubicBezTo>
                    <a:pt x="12780627" y="4792565"/>
                    <a:pt x="12754188" y="4759236"/>
                    <a:pt x="12367898" y="4772838"/>
                  </a:cubicBezTo>
                  <a:cubicBezTo>
                    <a:pt x="11981608" y="4786440"/>
                    <a:pt x="11860568" y="4775370"/>
                    <a:pt x="11679883" y="4772838"/>
                  </a:cubicBezTo>
                  <a:cubicBezTo>
                    <a:pt x="11499199" y="4770306"/>
                    <a:pt x="11317765" y="4749609"/>
                    <a:pt x="11115711" y="4772838"/>
                  </a:cubicBezTo>
                  <a:cubicBezTo>
                    <a:pt x="10913657" y="4796067"/>
                    <a:pt x="10381806" y="4766713"/>
                    <a:pt x="10180011" y="4772838"/>
                  </a:cubicBezTo>
                  <a:cubicBezTo>
                    <a:pt x="9978216" y="4778963"/>
                    <a:pt x="9567633" y="4746202"/>
                    <a:pt x="9368153" y="4772838"/>
                  </a:cubicBezTo>
                  <a:cubicBezTo>
                    <a:pt x="9168673" y="4799474"/>
                    <a:pt x="9031953" y="4794056"/>
                    <a:pt x="8803981" y="4772838"/>
                  </a:cubicBezTo>
                  <a:cubicBezTo>
                    <a:pt x="8576009" y="4751620"/>
                    <a:pt x="8295723" y="4760719"/>
                    <a:pt x="7992124" y="4772838"/>
                  </a:cubicBezTo>
                  <a:cubicBezTo>
                    <a:pt x="7688525" y="4784957"/>
                    <a:pt x="7498867" y="4789628"/>
                    <a:pt x="7180266" y="4772838"/>
                  </a:cubicBezTo>
                  <a:cubicBezTo>
                    <a:pt x="6861665" y="4756048"/>
                    <a:pt x="6869744" y="4765875"/>
                    <a:pt x="6616094" y="4772838"/>
                  </a:cubicBezTo>
                  <a:cubicBezTo>
                    <a:pt x="6362444" y="4779801"/>
                    <a:pt x="6296780" y="4786115"/>
                    <a:pt x="6051922" y="4772838"/>
                  </a:cubicBezTo>
                  <a:cubicBezTo>
                    <a:pt x="5807064" y="4759561"/>
                    <a:pt x="5570987" y="4800695"/>
                    <a:pt x="5240064" y="4772838"/>
                  </a:cubicBezTo>
                  <a:cubicBezTo>
                    <a:pt x="4909141" y="4744981"/>
                    <a:pt x="4690792" y="4758036"/>
                    <a:pt x="4428207" y="4772838"/>
                  </a:cubicBezTo>
                  <a:cubicBezTo>
                    <a:pt x="4165622" y="4787640"/>
                    <a:pt x="3955060" y="4747602"/>
                    <a:pt x="3740192" y="4772838"/>
                  </a:cubicBezTo>
                  <a:cubicBezTo>
                    <a:pt x="3525325" y="4798074"/>
                    <a:pt x="3282473" y="4753509"/>
                    <a:pt x="2928335" y="4772838"/>
                  </a:cubicBezTo>
                  <a:cubicBezTo>
                    <a:pt x="2574197" y="4792167"/>
                    <a:pt x="2690546" y="4780612"/>
                    <a:pt x="2611848" y="4772838"/>
                  </a:cubicBezTo>
                  <a:cubicBezTo>
                    <a:pt x="2533150" y="4765064"/>
                    <a:pt x="1954992" y="4758920"/>
                    <a:pt x="1676148" y="4772838"/>
                  </a:cubicBezTo>
                  <a:cubicBezTo>
                    <a:pt x="1397304" y="4786756"/>
                    <a:pt x="975052" y="4795568"/>
                    <a:pt x="795489" y="4772838"/>
                  </a:cubicBezTo>
                  <a:cubicBezTo>
                    <a:pt x="405656" y="4768092"/>
                    <a:pt x="-39944" y="4427714"/>
                    <a:pt x="0" y="3977349"/>
                  </a:cubicBezTo>
                  <a:cubicBezTo>
                    <a:pt x="119" y="3736441"/>
                    <a:pt x="-14943" y="3562749"/>
                    <a:pt x="0" y="3372796"/>
                  </a:cubicBezTo>
                  <a:cubicBezTo>
                    <a:pt x="14943" y="3182843"/>
                    <a:pt x="8904" y="3009696"/>
                    <a:pt x="0" y="2800061"/>
                  </a:cubicBezTo>
                  <a:cubicBezTo>
                    <a:pt x="-8904" y="2590427"/>
                    <a:pt x="23714" y="2459188"/>
                    <a:pt x="0" y="2227326"/>
                  </a:cubicBezTo>
                  <a:cubicBezTo>
                    <a:pt x="-23714" y="1995465"/>
                    <a:pt x="13772" y="1792123"/>
                    <a:pt x="0" y="1654591"/>
                  </a:cubicBezTo>
                  <a:cubicBezTo>
                    <a:pt x="-13772" y="1517059"/>
                    <a:pt x="-1709" y="1012685"/>
                    <a:pt x="0" y="795489"/>
                  </a:cubicBezTo>
                  <a:close/>
                </a:path>
              </a:pathLst>
            </a:custGeom>
            <a:solidFill>
              <a:srgbClr val="FFE4C0"/>
            </a:solidFill>
            <a:ln w="76200">
              <a:solidFill>
                <a:srgbClr val="FCB14E"/>
              </a:solidFill>
              <a:extLst>
                <a:ext uri="{C807C97D-BFC1-408E-A445-0C87EB9F89A2}">
                  <ask:lineSketchStyleProps xmlns:ask="http://schemas.microsoft.com/office/drawing/2018/sketchyshapes" sd="1637665461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4" name="手繪多邊形: 圖案 13">
              <a:extLst>
                <a:ext uri="{FF2B5EF4-FFF2-40B4-BE49-F238E27FC236}">
                  <a16:creationId xmlns:a16="http://schemas.microsoft.com/office/drawing/2014/main" id="{07557B4B-35C7-9662-2E32-904DE3FFB355}"/>
                </a:ext>
              </a:extLst>
            </p:cNvPr>
            <p:cNvSpPr/>
            <p:nvPr/>
          </p:nvSpPr>
          <p:spPr>
            <a:xfrm>
              <a:off x="2784493" y="4621870"/>
              <a:ext cx="4429775" cy="846012"/>
            </a:xfrm>
            <a:custGeom>
              <a:avLst/>
              <a:gdLst>
                <a:gd name="csX0" fmla="*/ 676453 w 4429775"/>
                <a:gd name="csY0" fmla="*/ 0 h 846012"/>
                <a:gd name="csX1" fmla="*/ 1154778 w 4429775"/>
                <a:gd name="csY1" fmla="*/ 123896 h 846012"/>
                <a:gd name="csX2" fmla="*/ 1189265 w 4429775"/>
                <a:gd name="csY2" fmla="*/ 150033 h 846012"/>
                <a:gd name="csX3" fmla="*/ 1223752 w 4429775"/>
                <a:gd name="csY3" fmla="*/ 123896 h 846012"/>
                <a:gd name="csX4" fmla="*/ 1702076 w 4429775"/>
                <a:gd name="csY4" fmla="*/ 0 h 846012"/>
                <a:gd name="csX5" fmla="*/ 2180401 w 4429775"/>
                <a:gd name="csY5" fmla="*/ 123896 h 846012"/>
                <a:gd name="csX6" fmla="*/ 2214888 w 4429775"/>
                <a:gd name="csY6" fmla="*/ 150033 h 846012"/>
                <a:gd name="csX7" fmla="*/ 2249375 w 4429775"/>
                <a:gd name="csY7" fmla="*/ 123896 h 846012"/>
                <a:gd name="csX8" fmla="*/ 2727699 w 4429775"/>
                <a:gd name="csY8" fmla="*/ 0 h 846012"/>
                <a:gd name="csX9" fmla="*/ 3206024 w 4429775"/>
                <a:gd name="csY9" fmla="*/ 123896 h 846012"/>
                <a:gd name="csX10" fmla="*/ 3240511 w 4429775"/>
                <a:gd name="csY10" fmla="*/ 150033 h 846012"/>
                <a:gd name="csX11" fmla="*/ 3274998 w 4429775"/>
                <a:gd name="csY11" fmla="*/ 123896 h 846012"/>
                <a:gd name="csX12" fmla="*/ 3753322 w 4429775"/>
                <a:gd name="csY12" fmla="*/ 0 h 846012"/>
                <a:gd name="csX13" fmla="*/ 4429775 w 4429775"/>
                <a:gd name="csY13" fmla="*/ 423006 h 846012"/>
                <a:gd name="csX14" fmla="*/ 3753322 w 4429775"/>
                <a:gd name="csY14" fmla="*/ 846012 h 846012"/>
                <a:gd name="csX15" fmla="*/ 3274998 w 4429775"/>
                <a:gd name="csY15" fmla="*/ 722116 h 846012"/>
                <a:gd name="csX16" fmla="*/ 3240511 w 4429775"/>
                <a:gd name="csY16" fmla="*/ 695979 h 846012"/>
                <a:gd name="csX17" fmla="*/ 3206024 w 4429775"/>
                <a:gd name="csY17" fmla="*/ 722116 h 846012"/>
                <a:gd name="csX18" fmla="*/ 2727699 w 4429775"/>
                <a:gd name="csY18" fmla="*/ 846012 h 846012"/>
                <a:gd name="csX19" fmla="*/ 2249375 w 4429775"/>
                <a:gd name="csY19" fmla="*/ 722116 h 846012"/>
                <a:gd name="csX20" fmla="*/ 2214888 w 4429775"/>
                <a:gd name="csY20" fmla="*/ 695979 h 846012"/>
                <a:gd name="csX21" fmla="*/ 2180401 w 4429775"/>
                <a:gd name="csY21" fmla="*/ 722116 h 846012"/>
                <a:gd name="csX22" fmla="*/ 1702076 w 4429775"/>
                <a:gd name="csY22" fmla="*/ 846012 h 846012"/>
                <a:gd name="csX23" fmla="*/ 1223752 w 4429775"/>
                <a:gd name="csY23" fmla="*/ 722116 h 846012"/>
                <a:gd name="csX24" fmla="*/ 1189265 w 4429775"/>
                <a:gd name="csY24" fmla="*/ 695979 h 846012"/>
                <a:gd name="csX25" fmla="*/ 1154778 w 4429775"/>
                <a:gd name="csY25" fmla="*/ 722116 h 846012"/>
                <a:gd name="csX26" fmla="*/ 676453 w 4429775"/>
                <a:gd name="csY26" fmla="*/ 846012 h 846012"/>
                <a:gd name="csX27" fmla="*/ 0 w 4429775"/>
                <a:gd name="csY27" fmla="*/ 423006 h 846012"/>
                <a:gd name="csX28" fmla="*/ 676453 w 4429775"/>
                <a:gd name="csY28" fmla="*/ 0 h 8460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4429775" h="846012">
                  <a:moveTo>
                    <a:pt x="676453" y="0"/>
                  </a:moveTo>
                  <a:cubicBezTo>
                    <a:pt x="863251" y="0"/>
                    <a:pt x="1032364" y="47347"/>
                    <a:pt x="1154778" y="123896"/>
                  </a:cubicBezTo>
                  <a:lnTo>
                    <a:pt x="1189265" y="150033"/>
                  </a:lnTo>
                  <a:lnTo>
                    <a:pt x="1223752" y="123896"/>
                  </a:lnTo>
                  <a:cubicBezTo>
                    <a:pt x="1346166" y="47347"/>
                    <a:pt x="1515279" y="0"/>
                    <a:pt x="1702076" y="0"/>
                  </a:cubicBezTo>
                  <a:cubicBezTo>
                    <a:pt x="1888874" y="0"/>
                    <a:pt x="2057987" y="47347"/>
                    <a:pt x="2180401" y="123896"/>
                  </a:cubicBezTo>
                  <a:lnTo>
                    <a:pt x="2214888" y="150033"/>
                  </a:lnTo>
                  <a:lnTo>
                    <a:pt x="2249375" y="123896"/>
                  </a:lnTo>
                  <a:cubicBezTo>
                    <a:pt x="2371789" y="47347"/>
                    <a:pt x="2540902" y="0"/>
                    <a:pt x="2727699" y="0"/>
                  </a:cubicBezTo>
                  <a:cubicBezTo>
                    <a:pt x="2914497" y="0"/>
                    <a:pt x="3083610" y="47347"/>
                    <a:pt x="3206024" y="123896"/>
                  </a:cubicBezTo>
                  <a:lnTo>
                    <a:pt x="3240511" y="150033"/>
                  </a:lnTo>
                  <a:lnTo>
                    <a:pt x="3274998" y="123896"/>
                  </a:lnTo>
                  <a:cubicBezTo>
                    <a:pt x="3397411" y="47347"/>
                    <a:pt x="3566525" y="0"/>
                    <a:pt x="3753322" y="0"/>
                  </a:cubicBezTo>
                  <a:cubicBezTo>
                    <a:pt x="4126917" y="0"/>
                    <a:pt x="4429775" y="189386"/>
                    <a:pt x="4429775" y="423006"/>
                  </a:cubicBezTo>
                  <a:cubicBezTo>
                    <a:pt x="4429775" y="656626"/>
                    <a:pt x="4126917" y="846012"/>
                    <a:pt x="3753322" y="846012"/>
                  </a:cubicBezTo>
                  <a:cubicBezTo>
                    <a:pt x="3566525" y="846012"/>
                    <a:pt x="3397411" y="798666"/>
                    <a:pt x="3274998" y="722116"/>
                  </a:cubicBezTo>
                  <a:lnTo>
                    <a:pt x="3240511" y="695979"/>
                  </a:lnTo>
                  <a:lnTo>
                    <a:pt x="3206024" y="722116"/>
                  </a:lnTo>
                  <a:cubicBezTo>
                    <a:pt x="3083610" y="798666"/>
                    <a:pt x="2914497" y="846012"/>
                    <a:pt x="2727699" y="846012"/>
                  </a:cubicBezTo>
                  <a:cubicBezTo>
                    <a:pt x="2540902" y="846012"/>
                    <a:pt x="2371789" y="798666"/>
                    <a:pt x="2249375" y="722116"/>
                  </a:cubicBezTo>
                  <a:lnTo>
                    <a:pt x="2214888" y="695979"/>
                  </a:lnTo>
                  <a:lnTo>
                    <a:pt x="2180401" y="722116"/>
                  </a:lnTo>
                  <a:cubicBezTo>
                    <a:pt x="2057987" y="798666"/>
                    <a:pt x="1888874" y="846012"/>
                    <a:pt x="1702076" y="846012"/>
                  </a:cubicBezTo>
                  <a:cubicBezTo>
                    <a:pt x="1515279" y="846012"/>
                    <a:pt x="1346166" y="798666"/>
                    <a:pt x="1223752" y="722116"/>
                  </a:cubicBezTo>
                  <a:lnTo>
                    <a:pt x="1189265" y="695979"/>
                  </a:lnTo>
                  <a:lnTo>
                    <a:pt x="1154778" y="722116"/>
                  </a:lnTo>
                  <a:cubicBezTo>
                    <a:pt x="1032364" y="798666"/>
                    <a:pt x="863251" y="846012"/>
                    <a:pt x="676453" y="846012"/>
                  </a:cubicBezTo>
                  <a:cubicBezTo>
                    <a:pt x="302858" y="846012"/>
                    <a:pt x="0" y="656626"/>
                    <a:pt x="0" y="423006"/>
                  </a:cubicBezTo>
                  <a:cubicBezTo>
                    <a:pt x="0" y="189386"/>
                    <a:pt x="302858" y="0"/>
                    <a:pt x="676453" y="0"/>
                  </a:cubicBezTo>
                  <a:close/>
                </a:path>
              </a:pathLst>
            </a:custGeom>
            <a:solidFill>
              <a:srgbClr val="FCB1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zh-TW" altLang="en-US" sz="4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生活小常識</a:t>
              </a:r>
              <a:endPara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7DF529D8-0ACB-0460-D935-55112DB47C36}"/>
              </a:ext>
            </a:extLst>
          </p:cNvPr>
          <p:cNvSpPr txBox="1"/>
          <p:nvPr/>
        </p:nvSpPr>
        <p:spPr>
          <a:xfrm>
            <a:off x="5271447" y="708700"/>
            <a:ext cx="729879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8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</a:rPr>
              <a:t>王梨頭，西瓜尾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67DEEE28-4C2F-6815-B236-36BD9461DEAB}"/>
              </a:ext>
            </a:extLst>
          </p:cNvPr>
          <p:cNvSpPr txBox="1"/>
          <p:nvPr/>
        </p:nvSpPr>
        <p:spPr>
          <a:xfrm>
            <a:off x="6080535" y="2083660"/>
            <a:ext cx="62438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ông-lâi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thâu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,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si-kue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bué</a:t>
            </a:r>
            <a:endParaRPr lang="en-US" altLang="zh-TW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6D9DA6AD-B670-BA79-1CD6-FCB17F9D11ED}"/>
              </a:ext>
            </a:extLst>
          </p:cNvPr>
          <p:cNvSpPr txBox="1"/>
          <p:nvPr/>
        </p:nvSpPr>
        <p:spPr>
          <a:xfrm>
            <a:off x="2729122" y="3116832"/>
            <a:ext cx="13806278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4000" b="1" dirty="0">
                <a:solidFill>
                  <a:srgbClr val="93652D"/>
                </a:solidFill>
                <a:latin typeface="台灣宋體" panose="02010604000101010101" pitchFamily="2" charset="-120"/>
                <a:ea typeface="台灣宋體" panose="02010604000101010101" pitchFamily="2" charset="-120"/>
                <a:cs typeface="Childos Arabic"/>
                <a:sym typeface="GenSenRounded TW 2"/>
              </a:rPr>
              <a:t>鳳梨蒂頭的一端比較甜，西瓜是離蒂頭最遠的一端最甜。教導人家如何吃水果及觀察蔬果的自然生態。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8F8A7043-C4E2-9D0E-452F-90C265A3BC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418" y="6049497"/>
            <a:ext cx="3293899" cy="3504872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04E14725-566B-B171-5341-BD87695382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6614" y="6558425"/>
            <a:ext cx="2641161" cy="2995944"/>
          </a:xfrm>
          <a:prstGeom prst="rect">
            <a:avLst/>
          </a:prstGeom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C3C6F3FD-3AB0-B728-D2E5-6F36F37F512B}"/>
              </a:ext>
            </a:extLst>
          </p:cNvPr>
          <p:cNvSpPr txBox="1"/>
          <p:nvPr/>
        </p:nvSpPr>
        <p:spPr>
          <a:xfrm>
            <a:off x="6338819" y="5403166"/>
            <a:ext cx="91646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你敢知影王梨佮西瓜的頭佇佗位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揤果子就有答案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085D5D22-140D-5C38-F5E2-0300E3F1B38A}"/>
              </a:ext>
            </a:extLst>
          </p:cNvPr>
          <p:cNvGrpSpPr/>
          <p:nvPr/>
        </p:nvGrpSpPr>
        <p:grpSpPr>
          <a:xfrm>
            <a:off x="5662588" y="8510231"/>
            <a:ext cx="2062054" cy="1350865"/>
            <a:chOff x="5662588" y="8510231"/>
            <a:chExt cx="2062054" cy="1350865"/>
          </a:xfrm>
        </p:grpSpPr>
        <p:pic>
          <p:nvPicPr>
            <p:cNvPr id="19" name="圖形 18" descr="返回 以實心填滿">
              <a:extLst>
                <a:ext uri="{FF2B5EF4-FFF2-40B4-BE49-F238E27FC236}">
                  <a16:creationId xmlns:a16="http://schemas.microsoft.com/office/drawing/2014/main" id="{5F03B634-91E0-A22A-9B7B-D2AAFDCA61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9784481">
              <a:off x="6810242" y="8946696"/>
              <a:ext cx="914400" cy="914400"/>
            </a:xfrm>
            <a:prstGeom prst="rect">
              <a:avLst/>
            </a:prstGeom>
          </p:spPr>
        </p:pic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299EE899-4644-26CF-D956-2FCB91FB7A21}"/>
                </a:ext>
              </a:extLst>
            </p:cNvPr>
            <p:cNvSpPr txBox="1"/>
            <p:nvPr/>
          </p:nvSpPr>
          <p:spPr>
            <a:xfrm>
              <a:off x="5662588" y="8510231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600" b="1" dirty="0">
                  <a:solidFill>
                    <a:srgbClr val="93652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頭佇遮</a:t>
              </a:r>
            </a:p>
          </p:txBody>
        </p:sp>
      </p:grp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28F29044-00E4-F6BA-941C-153734DCA97D}"/>
              </a:ext>
            </a:extLst>
          </p:cNvPr>
          <p:cNvGrpSpPr/>
          <p:nvPr/>
        </p:nvGrpSpPr>
        <p:grpSpPr>
          <a:xfrm>
            <a:off x="12456219" y="6171757"/>
            <a:ext cx="2026860" cy="1358200"/>
            <a:chOff x="12456219" y="6171757"/>
            <a:chExt cx="2026860" cy="1358200"/>
          </a:xfrm>
        </p:grpSpPr>
        <p:pic>
          <p:nvPicPr>
            <p:cNvPr id="22" name="圖形 21" descr="返回 以實心填滿">
              <a:extLst>
                <a:ext uri="{FF2B5EF4-FFF2-40B4-BE49-F238E27FC236}">
                  <a16:creationId xmlns:a16="http://schemas.microsoft.com/office/drawing/2014/main" id="{1007C5D7-4C36-EC8F-3754-B6F92D68F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9880905">
              <a:off x="12456219" y="6171757"/>
              <a:ext cx="914400" cy="914400"/>
            </a:xfrm>
            <a:prstGeom prst="rect">
              <a:avLst/>
            </a:prstGeom>
          </p:spPr>
        </p:pic>
        <p:sp>
          <p:nvSpPr>
            <p:cNvPr id="24" name="文字方塊 23">
              <a:extLst>
                <a:ext uri="{FF2B5EF4-FFF2-40B4-BE49-F238E27FC236}">
                  <a16:creationId xmlns:a16="http://schemas.microsoft.com/office/drawing/2014/main" id="{E140F12E-ABD1-877A-EA97-73244F4AEBE0}"/>
                </a:ext>
              </a:extLst>
            </p:cNvPr>
            <p:cNvSpPr txBox="1"/>
            <p:nvPr/>
          </p:nvSpPr>
          <p:spPr>
            <a:xfrm>
              <a:off x="12913419" y="6883626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600" b="1" dirty="0">
                  <a:solidFill>
                    <a:srgbClr val="93652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頭佇遮</a:t>
              </a:r>
            </a:p>
          </p:txBody>
        </p:sp>
      </p:grpSp>
      <p:pic>
        <p:nvPicPr>
          <p:cNvPr id="8" name="王梨頭">
            <a:hlinkClick r:id="" action="ppaction://media"/>
            <a:extLst>
              <a:ext uri="{FF2B5EF4-FFF2-40B4-BE49-F238E27FC236}">
                <a16:creationId xmlns:a16="http://schemas.microsoft.com/office/drawing/2014/main" id="{CF493F68-A3F6-A47F-0DBD-FF0906679E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2937" y="1107975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65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81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10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533F16-0B85-B50A-B3A1-DDBF9C934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字方塊 12">
            <a:extLst>
              <a:ext uri="{FF2B5EF4-FFF2-40B4-BE49-F238E27FC236}">
                <a16:creationId xmlns:a16="http://schemas.microsoft.com/office/drawing/2014/main" id="{DD6FAFC6-407A-BE2A-25DC-35B0AED9DECE}"/>
              </a:ext>
            </a:extLst>
          </p:cNvPr>
          <p:cNvSpPr txBox="1"/>
          <p:nvPr/>
        </p:nvSpPr>
        <p:spPr>
          <a:xfrm>
            <a:off x="5939592" y="708700"/>
            <a:ext cx="628248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8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</a:rPr>
              <a:t>漚梨仔假蘋果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67253061-9377-1C32-F215-7E552017BD2E}"/>
              </a:ext>
            </a:extLst>
          </p:cNvPr>
          <p:cNvSpPr txBox="1"/>
          <p:nvPr/>
        </p:nvSpPr>
        <p:spPr>
          <a:xfrm>
            <a:off x="6484292" y="2083660"/>
            <a:ext cx="62438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àu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lâi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-á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ké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phōng-kó</a:t>
            </a:r>
            <a:endParaRPr lang="en-US" altLang="zh-TW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3F8B1000-1324-57A3-CE95-A71CA6FC94CD}"/>
              </a:ext>
            </a:extLst>
          </p:cNvPr>
          <p:cNvSpPr txBox="1"/>
          <p:nvPr/>
        </p:nvSpPr>
        <p:spPr>
          <a:xfrm>
            <a:off x="2819400" y="3000514"/>
            <a:ext cx="13806278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4000" b="1" dirty="0">
                <a:solidFill>
                  <a:srgbClr val="93652D"/>
                </a:solidFill>
                <a:latin typeface="台灣宋體" panose="02010604000101010101" pitchFamily="2" charset="-120"/>
                <a:ea typeface="台灣宋體" panose="02010604000101010101" pitchFamily="2" charset="-120"/>
                <a:cs typeface="Childos Arabic"/>
                <a:sym typeface="GenSenRounded TW 2"/>
              </a:rPr>
              <a:t>明明是爛掉的梨子，卻要裝成甜美脆口的蘋果。形容人裝模作樣，或事物虛有其表、魚目混珠，外表漂亮但實則內部已經腐爛不堪。 </a:t>
            </a:r>
          </a:p>
        </p:txBody>
      </p:sp>
      <p:pic>
        <p:nvPicPr>
          <p:cNvPr id="29" name="圖片 28">
            <a:extLst>
              <a:ext uri="{FF2B5EF4-FFF2-40B4-BE49-F238E27FC236}">
                <a16:creationId xmlns:a16="http://schemas.microsoft.com/office/drawing/2014/main" id="{C67BD921-B5BF-8D58-EE60-5B4D7E21AA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8401" y="4560140"/>
            <a:ext cx="6252687" cy="6252687"/>
          </a:xfrm>
          <a:prstGeom prst="rect">
            <a:avLst/>
          </a:prstGeom>
        </p:spPr>
      </p:pic>
      <p:sp>
        <p:nvSpPr>
          <p:cNvPr id="32" name="手繪多邊形: 圖案 31">
            <a:extLst>
              <a:ext uri="{FF2B5EF4-FFF2-40B4-BE49-F238E27FC236}">
                <a16:creationId xmlns:a16="http://schemas.microsoft.com/office/drawing/2014/main" id="{8A451639-F4B0-F938-CCC7-C62C7AC17E98}"/>
              </a:ext>
            </a:extLst>
          </p:cNvPr>
          <p:cNvSpPr/>
          <p:nvPr/>
        </p:nvSpPr>
        <p:spPr>
          <a:xfrm>
            <a:off x="5470358" y="8726905"/>
            <a:ext cx="2599399" cy="1122948"/>
          </a:xfrm>
          <a:custGeom>
            <a:avLst/>
            <a:gdLst>
              <a:gd name="csX0" fmla="*/ 0 w 2599399"/>
              <a:gd name="csY0" fmla="*/ 1122948 h 1122948"/>
              <a:gd name="csX1" fmla="*/ 208547 w 2599399"/>
              <a:gd name="csY1" fmla="*/ 1106906 h 1122948"/>
              <a:gd name="csX2" fmla="*/ 577516 w 2599399"/>
              <a:gd name="csY2" fmla="*/ 1026695 h 1122948"/>
              <a:gd name="csX3" fmla="*/ 770021 w 2599399"/>
              <a:gd name="csY3" fmla="*/ 962527 h 1122948"/>
              <a:gd name="csX4" fmla="*/ 1138989 w 2599399"/>
              <a:gd name="csY4" fmla="*/ 705853 h 1122948"/>
              <a:gd name="csX5" fmla="*/ 1235242 w 2599399"/>
              <a:gd name="csY5" fmla="*/ 433137 h 1122948"/>
              <a:gd name="csX6" fmla="*/ 1219200 w 2599399"/>
              <a:gd name="csY6" fmla="*/ 288758 h 1122948"/>
              <a:gd name="csX7" fmla="*/ 1074821 w 2599399"/>
              <a:gd name="csY7" fmla="*/ 304800 h 1122948"/>
              <a:gd name="csX8" fmla="*/ 1010653 w 2599399"/>
              <a:gd name="csY8" fmla="*/ 320842 h 1122948"/>
              <a:gd name="csX9" fmla="*/ 898358 w 2599399"/>
              <a:gd name="csY9" fmla="*/ 417095 h 1122948"/>
              <a:gd name="csX10" fmla="*/ 914400 w 2599399"/>
              <a:gd name="csY10" fmla="*/ 545432 h 1122948"/>
              <a:gd name="csX11" fmla="*/ 1363579 w 2599399"/>
              <a:gd name="csY11" fmla="*/ 705853 h 1122948"/>
              <a:gd name="csX12" fmla="*/ 2053389 w 2599399"/>
              <a:gd name="csY12" fmla="*/ 577516 h 1122948"/>
              <a:gd name="csX13" fmla="*/ 2438400 w 2599399"/>
              <a:gd name="csY13" fmla="*/ 385011 h 1122948"/>
              <a:gd name="csX14" fmla="*/ 2502568 w 2599399"/>
              <a:gd name="csY14" fmla="*/ 304800 h 1122948"/>
              <a:gd name="csX15" fmla="*/ 2550695 w 2599399"/>
              <a:gd name="csY15" fmla="*/ 256674 h 1122948"/>
              <a:gd name="csX16" fmla="*/ 2582779 w 2599399"/>
              <a:gd name="csY16" fmla="*/ 192506 h 1122948"/>
              <a:gd name="csX17" fmla="*/ 2598821 w 2599399"/>
              <a:gd name="csY17" fmla="*/ 0 h 11229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599399" h="1122948">
                <a:moveTo>
                  <a:pt x="0" y="1122948"/>
                </a:moveTo>
                <a:cubicBezTo>
                  <a:pt x="69516" y="1117601"/>
                  <a:pt x="139364" y="1115554"/>
                  <a:pt x="208547" y="1106906"/>
                </a:cubicBezTo>
                <a:cubicBezTo>
                  <a:pt x="311129" y="1094083"/>
                  <a:pt x="480745" y="1054920"/>
                  <a:pt x="577516" y="1026695"/>
                </a:cubicBezTo>
                <a:cubicBezTo>
                  <a:pt x="642450" y="1007756"/>
                  <a:pt x="709043" y="991797"/>
                  <a:pt x="770021" y="962527"/>
                </a:cubicBezTo>
                <a:cubicBezTo>
                  <a:pt x="923982" y="888625"/>
                  <a:pt x="1009555" y="809400"/>
                  <a:pt x="1138989" y="705853"/>
                </a:cubicBezTo>
                <a:cubicBezTo>
                  <a:pt x="1173848" y="627420"/>
                  <a:pt x="1229920" y="523614"/>
                  <a:pt x="1235242" y="433137"/>
                </a:cubicBezTo>
                <a:cubicBezTo>
                  <a:pt x="1238085" y="384798"/>
                  <a:pt x="1224547" y="336884"/>
                  <a:pt x="1219200" y="288758"/>
                </a:cubicBezTo>
                <a:cubicBezTo>
                  <a:pt x="1171074" y="294105"/>
                  <a:pt x="1122680" y="297437"/>
                  <a:pt x="1074821" y="304800"/>
                </a:cubicBezTo>
                <a:cubicBezTo>
                  <a:pt x="1053030" y="308152"/>
                  <a:pt x="1029254" y="309005"/>
                  <a:pt x="1010653" y="320842"/>
                </a:cubicBezTo>
                <a:cubicBezTo>
                  <a:pt x="969060" y="347310"/>
                  <a:pt x="935790" y="385011"/>
                  <a:pt x="898358" y="417095"/>
                </a:cubicBezTo>
                <a:cubicBezTo>
                  <a:pt x="903705" y="459874"/>
                  <a:pt x="881423" y="517662"/>
                  <a:pt x="914400" y="545432"/>
                </a:cubicBezTo>
                <a:cubicBezTo>
                  <a:pt x="1043299" y="653979"/>
                  <a:pt x="1208435" y="674824"/>
                  <a:pt x="1363579" y="705853"/>
                </a:cubicBezTo>
                <a:cubicBezTo>
                  <a:pt x="1593516" y="663074"/>
                  <a:pt x="1826957" y="636076"/>
                  <a:pt x="2053389" y="577516"/>
                </a:cubicBezTo>
                <a:cubicBezTo>
                  <a:pt x="2140355" y="555025"/>
                  <a:pt x="2343252" y="437871"/>
                  <a:pt x="2438400" y="385011"/>
                </a:cubicBezTo>
                <a:cubicBezTo>
                  <a:pt x="2459789" y="358274"/>
                  <a:pt x="2480021" y="330568"/>
                  <a:pt x="2502568" y="304800"/>
                </a:cubicBezTo>
                <a:cubicBezTo>
                  <a:pt x="2517508" y="287726"/>
                  <a:pt x="2537508" y="275135"/>
                  <a:pt x="2550695" y="256674"/>
                </a:cubicBezTo>
                <a:cubicBezTo>
                  <a:pt x="2564595" y="237214"/>
                  <a:pt x="2572084" y="213895"/>
                  <a:pt x="2582779" y="192506"/>
                </a:cubicBezTo>
                <a:cubicBezTo>
                  <a:pt x="2604096" y="64605"/>
                  <a:pt x="2598821" y="128780"/>
                  <a:pt x="2598821" y="0"/>
                </a:cubicBezTo>
              </a:path>
            </a:pathLst>
          </a:custGeom>
          <a:noFill/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漚梨仔">
            <a:hlinkClick r:id="" action="ppaction://media"/>
            <a:extLst>
              <a:ext uri="{FF2B5EF4-FFF2-40B4-BE49-F238E27FC236}">
                <a16:creationId xmlns:a16="http://schemas.microsoft.com/office/drawing/2014/main" id="{71BC2852-FE2E-DCC6-3FCB-0F6622210A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6358" y="1107975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15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235CE9-BB58-6626-D11A-5837788DF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字方塊 12">
            <a:extLst>
              <a:ext uri="{FF2B5EF4-FFF2-40B4-BE49-F238E27FC236}">
                <a16:creationId xmlns:a16="http://schemas.microsoft.com/office/drawing/2014/main" id="{A24A5AB5-35B5-0CD4-E04B-2541671391A1}"/>
              </a:ext>
            </a:extLst>
          </p:cNvPr>
          <p:cNvSpPr txBox="1"/>
          <p:nvPr/>
        </p:nvSpPr>
        <p:spPr>
          <a:xfrm>
            <a:off x="3416041" y="1093972"/>
            <a:ext cx="1238031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8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</a:rPr>
              <a:t>暗頭仔食西瓜，半暝仔反症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84FF49CC-7A84-FEC7-4913-2B055C004D9D}"/>
              </a:ext>
            </a:extLst>
          </p:cNvPr>
          <p:cNvSpPr txBox="1"/>
          <p:nvPr/>
        </p:nvSpPr>
        <p:spPr>
          <a:xfrm>
            <a:off x="3819152" y="2468932"/>
            <a:ext cx="128705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àm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-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thâu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-á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tsia̍h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si-kue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,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puànn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-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mê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-á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huán-tsìng</a:t>
            </a:r>
            <a:endParaRPr lang="en-US" altLang="zh-TW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81C93AA1-FF74-4010-B39D-479DE99EE699}"/>
              </a:ext>
            </a:extLst>
          </p:cNvPr>
          <p:cNvSpPr txBox="1"/>
          <p:nvPr/>
        </p:nvSpPr>
        <p:spPr>
          <a:xfrm>
            <a:off x="2729122" y="3502104"/>
            <a:ext cx="13806278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4000" b="1" dirty="0">
                <a:solidFill>
                  <a:srgbClr val="93652D"/>
                </a:solidFill>
                <a:latin typeface="台灣宋體" panose="02010604000101010101" pitchFamily="2" charset="-120"/>
                <a:ea typeface="台灣宋體" panose="02010604000101010101" pitchFamily="2" charset="-120"/>
                <a:cs typeface="Childos Arabic"/>
                <a:sym typeface="GenSenRounded TW 2"/>
              </a:rPr>
              <a:t>傍晚吃西瓜，半夜腹痛、腹瀉等症狀急遽變化。指中途變卦，出爾反爾，形容人反覆無常。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7D79E371-DFBB-3207-E272-5F3C2D9166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162287"/>
            <a:ext cx="5700180" cy="9120288"/>
          </a:xfrm>
          <a:prstGeom prst="rect">
            <a:avLst/>
          </a:prstGeom>
        </p:spPr>
      </p:pic>
      <p:pic>
        <p:nvPicPr>
          <p:cNvPr id="3" name="暗頭仔食西瓜，半暝仔反症)">
            <a:hlinkClick r:id="" action="ppaction://media"/>
            <a:extLst>
              <a:ext uri="{FF2B5EF4-FFF2-40B4-BE49-F238E27FC236}">
                <a16:creationId xmlns:a16="http://schemas.microsoft.com/office/drawing/2014/main" id="{BD06C16B-88BC-FF3A-1945-8A65CBE198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9122" y="1493247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88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3E02CF-3357-09D0-08F4-038223256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字方塊 12">
            <a:extLst>
              <a:ext uri="{FF2B5EF4-FFF2-40B4-BE49-F238E27FC236}">
                <a16:creationId xmlns:a16="http://schemas.microsoft.com/office/drawing/2014/main" id="{61655271-BA97-4605-E7B0-8E03DE0F4BFA}"/>
              </a:ext>
            </a:extLst>
          </p:cNvPr>
          <p:cNvSpPr txBox="1"/>
          <p:nvPr/>
        </p:nvSpPr>
        <p:spPr>
          <a:xfrm>
            <a:off x="5764597" y="708700"/>
            <a:ext cx="729879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8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</a:rPr>
              <a:t>弓蕉吐囝為囝死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397EA1F4-CFF4-1488-5EA3-7BDC8158457A}"/>
              </a:ext>
            </a:extLst>
          </p:cNvPr>
          <p:cNvSpPr txBox="1"/>
          <p:nvPr/>
        </p:nvSpPr>
        <p:spPr>
          <a:xfrm>
            <a:off x="5371583" y="2083660"/>
            <a:ext cx="81164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king-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tsio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thòo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kiánn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uī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kiánn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sí</a:t>
            </a:r>
            <a:endParaRPr lang="en-US" altLang="zh-TW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F4BEB144-28DB-41DD-3D2D-F6A68E7CB0D7}"/>
              </a:ext>
            </a:extLst>
          </p:cNvPr>
          <p:cNvSpPr txBox="1"/>
          <p:nvPr/>
        </p:nvSpPr>
        <p:spPr>
          <a:xfrm>
            <a:off x="2729122" y="3116832"/>
            <a:ext cx="13806278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4000" b="1" dirty="0">
                <a:solidFill>
                  <a:srgbClr val="93652D"/>
                </a:solidFill>
                <a:latin typeface="台灣宋體" panose="02010604000101010101" pitchFamily="2" charset="-120"/>
                <a:ea typeface="台灣宋體" panose="02010604000101010101" pitchFamily="2" charset="-120"/>
                <a:cs typeface="Childos Arabic"/>
                <a:sym typeface="GenSenRounded TW 2"/>
              </a:rPr>
              <a:t>香蕉吐子為子死。香蕉發新芽以後，本株就會而死去，比喻父母為了子女，總是無盡的犧牲奉獻。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528F4AF7-3FE2-211B-C245-A9E0D2F59D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1" y="4844538"/>
            <a:ext cx="6396839" cy="6396839"/>
          </a:xfrm>
          <a:prstGeom prst="rect">
            <a:avLst/>
          </a:prstGeom>
        </p:spPr>
      </p:pic>
      <p:pic>
        <p:nvPicPr>
          <p:cNvPr id="3" name="弓蕉吐囝為囝死">
            <a:hlinkClick r:id="" action="ppaction://media"/>
            <a:extLst>
              <a:ext uri="{FF2B5EF4-FFF2-40B4-BE49-F238E27FC236}">
                <a16:creationId xmlns:a16="http://schemas.microsoft.com/office/drawing/2014/main" id="{4E4FB9AB-0577-3EC5-D643-8FFE590435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6597" y="1123364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52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1A1320-B87A-2B07-0CDB-B498C10C1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字方塊 12">
            <a:extLst>
              <a:ext uri="{FF2B5EF4-FFF2-40B4-BE49-F238E27FC236}">
                <a16:creationId xmlns:a16="http://schemas.microsoft.com/office/drawing/2014/main" id="{E1117770-B63A-9303-F498-B2942568988C}"/>
              </a:ext>
            </a:extLst>
          </p:cNvPr>
          <p:cNvSpPr txBox="1"/>
          <p:nvPr/>
        </p:nvSpPr>
        <p:spPr>
          <a:xfrm>
            <a:off x="5764597" y="708700"/>
            <a:ext cx="628248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8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</a:rPr>
              <a:t>甘蔗無雙頭甜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CE71136B-B6E4-D6CD-8238-5FE6845D9BC5}"/>
              </a:ext>
            </a:extLst>
          </p:cNvPr>
          <p:cNvSpPr txBox="1"/>
          <p:nvPr/>
        </p:nvSpPr>
        <p:spPr>
          <a:xfrm>
            <a:off x="5649545" y="2083660"/>
            <a:ext cx="72736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kam-tsià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bô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siang-thâu</a:t>
            </a:r>
            <a:r>
              <a:rPr lang="en-US" altLang="zh-TW" sz="4000" dirty="0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</a:t>
            </a:r>
            <a:r>
              <a:rPr lang="en-US" altLang="zh-TW" sz="4000" dirty="0" err="1"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tinn</a:t>
            </a:r>
            <a:endParaRPr lang="en-US" altLang="zh-TW" sz="4000" dirty="0"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DF1B8B80-C9F3-F81C-2350-8AAAD57CE2FC}"/>
              </a:ext>
            </a:extLst>
          </p:cNvPr>
          <p:cNvSpPr txBox="1"/>
          <p:nvPr/>
        </p:nvSpPr>
        <p:spPr>
          <a:xfrm>
            <a:off x="2729122" y="3116832"/>
            <a:ext cx="13806278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4000" b="1" dirty="0">
                <a:solidFill>
                  <a:srgbClr val="93652D"/>
                </a:solidFill>
                <a:latin typeface="台灣宋體" panose="02010604000101010101" pitchFamily="2" charset="-120"/>
                <a:ea typeface="台灣宋體" panose="02010604000101010101" pitchFamily="2" charset="-120"/>
                <a:cs typeface="Childos Arabic"/>
                <a:sym typeface="GenSenRounded TW 2"/>
              </a:rPr>
              <a:t>甘蔗沒有頭尾都是甜的。比喻世事無法兩全其美，凡事有利就有弊，人不可能佔盡所有好處。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5EEDE916-8B4A-DCC9-5D69-FC54058B31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000" y="4662273"/>
            <a:ext cx="8534400" cy="5333999"/>
          </a:xfrm>
          <a:prstGeom prst="rect">
            <a:avLst/>
          </a:prstGeom>
        </p:spPr>
      </p:pic>
      <p:pic>
        <p:nvPicPr>
          <p:cNvPr id="3" name="甘蔗無雙頭甜">
            <a:hlinkClick r:id="" action="ppaction://media"/>
            <a:extLst>
              <a:ext uri="{FF2B5EF4-FFF2-40B4-BE49-F238E27FC236}">
                <a16:creationId xmlns:a16="http://schemas.microsoft.com/office/drawing/2014/main" id="{ADA091C0-86DB-40EA-C68B-D62613CCF2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6597" y="1216938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29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3140ED-625C-CB21-FFE1-3D8AC685B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E97BCAF9-FB25-9CE2-D690-4936CC5FE023}"/>
              </a:ext>
            </a:extLst>
          </p:cNvPr>
          <p:cNvSpPr txBox="1"/>
          <p:nvPr/>
        </p:nvSpPr>
        <p:spPr>
          <a:xfrm>
            <a:off x="6926362" y="3157124"/>
            <a:ext cx="10879955" cy="2165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7965"/>
              </a:lnSpc>
            </a:pPr>
            <a:r>
              <a:rPr lang="zh-TW" altLang="en-US" sz="14100" dirty="0">
                <a:ln>
                  <a:solidFill>
                    <a:schemeClr val="tx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我上</a:t>
            </a:r>
            <a:r>
              <a:rPr lang="en-US" altLang="zh-TW" sz="14100" dirty="0" err="1">
                <a:ln>
                  <a:solidFill>
                    <a:schemeClr val="tx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gâu</a:t>
            </a:r>
            <a:r>
              <a:rPr lang="zh-TW" altLang="en-US" sz="14100" dirty="0">
                <a:ln>
                  <a:solidFill>
                    <a:schemeClr val="tx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食</a:t>
            </a: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11D33615-C7D5-0221-5F48-6368FEF4EE16}"/>
              </a:ext>
            </a:extLst>
          </p:cNvPr>
          <p:cNvSpPr/>
          <p:nvPr/>
        </p:nvSpPr>
        <p:spPr>
          <a:xfrm>
            <a:off x="-2788380" y="8389406"/>
            <a:ext cx="14667395" cy="3795188"/>
          </a:xfrm>
          <a:custGeom>
            <a:avLst/>
            <a:gdLst/>
            <a:ahLst/>
            <a:cxnLst/>
            <a:rect l="l" t="t" r="r" b="b"/>
            <a:pathLst>
              <a:path w="14667395" h="3795188">
                <a:moveTo>
                  <a:pt x="0" y="0"/>
                </a:moveTo>
                <a:lnTo>
                  <a:pt x="14667395" y="0"/>
                </a:lnTo>
                <a:lnTo>
                  <a:pt x="14667395" y="3795188"/>
                </a:lnTo>
                <a:lnTo>
                  <a:pt x="0" y="37951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46798D6-867A-5065-3EA8-2EC55FE73DBA}"/>
              </a:ext>
            </a:extLst>
          </p:cNvPr>
          <p:cNvSpPr/>
          <p:nvPr/>
        </p:nvSpPr>
        <p:spPr>
          <a:xfrm>
            <a:off x="6926362" y="8389406"/>
            <a:ext cx="14667395" cy="3795188"/>
          </a:xfrm>
          <a:custGeom>
            <a:avLst/>
            <a:gdLst/>
            <a:ahLst/>
            <a:cxnLst/>
            <a:rect l="l" t="t" r="r" b="b"/>
            <a:pathLst>
              <a:path w="14667395" h="3795188">
                <a:moveTo>
                  <a:pt x="0" y="0"/>
                </a:moveTo>
                <a:lnTo>
                  <a:pt x="14667395" y="0"/>
                </a:lnTo>
                <a:lnTo>
                  <a:pt x="14667395" y="3795188"/>
                </a:lnTo>
                <a:lnTo>
                  <a:pt x="0" y="37951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E43371A7-8109-E3B5-9F42-8256F2F40F60}"/>
              </a:ext>
            </a:extLst>
          </p:cNvPr>
          <p:cNvSpPr/>
          <p:nvPr/>
        </p:nvSpPr>
        <p:spPr>
          <a:xfrm>
            <a:off x="15411991" y="680385"/>
            <a:ext cx="2041610" cy="1870625"/>
          </a:xfrm>
          <a:custGeom>
            <a:avLst/>
            <a:gdLst/>
            <a:ahLst/>
            <a:cxnLst/>
            <a:rect l="l" t="t" r="r" b="b"/>
            <a:pathLst>
              <a:path w="2041610" h="1870625">
                <a:moveTo>
                  <a:pt x="0" y="0"/>
                </a:moveTo>
                <a:lnTo>
                  <a:pt x="2041610" y="0"/>
                </a:lnTo>
                <a:lnTo>
                  <a:pt x="2041610" y="1870625"/>
                </a:lnTo>
                <a:lnTo>
                  <a:pt x="0" y="18706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053D37-6239-23EB-5783-662B7299E1E1}"/>
              </a:ext>
            </a:extLst>
          </p:cNvPr>
          <p:cNvSpPr txBox="1"/>
          <p:nvPr/>
        </p:nvSpPr>
        <p:spPr>
          <a:xfrm>
            <a:off x="8815771" y="5160818"/>
            <a:ext cx="4770788" cy="839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46"/>
              </a:lnSpc>
            </a:pPr>
            <a:r>
              <a:rPr lang="en-US" sz="5104" dirty="0">
                <a:solidFill>
                  <a:srgbClr val="000000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  <a:sym typeface="Childos Arabic"/>
              </a:rPr>
              <a:t>(</a:t>
            </a:r>
            <a:r>
              <a:rPr lang="zh-TW" altLang="en-US" sz="5104" dirty="0">
                <a:solidFill>
                  <a:srgbClr val="000000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  <a:sym typeface="Childos Arabic"/>
              </a:rPr>
              <a:t>果子無仝的食法</a:t>
            </a:r>
            <a:r>
              <a:rPr lang="en-US" sz="5104" dirty="0">
                <a:solidFill>
                  <a:srgbClr val="000000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  <a:sym typeface="Childos Arabic"/>
              </a:rPr>
              <a:t>)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4CF5255-3041-B1FF-A1C4-642CF7CCF4EF}"/>
              </a:ext>
            </a:extLst>
          </p:cNvPr>
          <p:cNvSpPr>
            <a:spLocks noChangeAspect="1"/>
          </p:cNvSpPr>
          <p:nvPr/>
        </p:nvSpPr>
        <p:spPr>
          <a:xfrm>
            <a:off x="1752600" y="3467100"/>
            <a:ext cx="4410655" cy="5958273"/>
          </a:xfrm>
          <a:custGeom>
            <a:avLst/>
            <a:gdLst/>
            <a:ahLst/>
            <a:cxnLst/>
            <a:rect l="l" t="t" r="r" b="b"/>
            <a:pathLst>
              <a:path w="4867588" h="7788142">
                <a:moveTo>
                  <a:pt x="0" y="0"/>
                </a:moveTo>
                <a:lnTo>
                  <a:pt x="4867588" y="0"/>
                </a:lnTo>
                <a:lnTo>
                  <a:pt x="4867588" y="7788142"/>
                </a:lnTo>
                <a:lnTo>
                  <a:pt x="0" y="778814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63923" t="-66501" r="-56453" b="-75179"/>
            </a:stretch>
          </a:blipFill>
        </p:spPr>
        <p:txBody>
          <a:bodyPr/>
          <a:lstStyle/>
          <a:p>
            <a:endParaRPr lang="zh-TW" altLang="en-US"/>
          </a:p>
        </p:txBody>
      </p:sp>
      <p:pic>
        <p:nvPicPr>
          <p:cNvPr id="7" name="我上𠢕食">
            <a:hlinkClick r:id="" action="ppaction://media"/>
            <a:extLst>
              <a:ext uri="{FF2B5EF4-FFF2-40B4-BE49-F238E27FC236}">
                <a16:creationId xmlns:a16="http://schemas.microsoft.com/office/drawing/2014/main" id="{BE4C5338-4AD2-8A09-4330-512A041837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800" y="4212138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6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9BAAB1-A933-F988-CC68-D53BAAE79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81201A96-84F9-3E43-F2BE-D91D5C52A987}"/>
              </a:ext>
            </a:extLst>
          </p:cNvPr>
          <p:cNvSpPr/>
          <p:nvPr/>
        </p:nvSpPr>
        <p:spPr>
          <a:xfrm>
            <a:off x="6211442" y="1544323"/>
            <a:ext cx="11101732" cy="7569496"/>
          </a:xfrm>
          <a:custGeom>
            <a:avLst/>
            <a:gdLst/>
            <a:ahLst/>
            <a:cxnLst/>
            <a:rect l="l" t="t" r="r" b="b"/>
            <a:pathLst>
              <a:path w="11101732" h="7569496">
                <a:moveTo>
                  <a:pt x="0" y="0"/>
                </a:moveTo>
                <a:lnTo>
                  <a:pt x="11101732" y="0"/>
                </a:lnTo>
                <a:lnTo>
                  <a:pt x="11101732" y="7569496"/>
                </a:lnTo>
                <a:lnTo>
                  <a:pt x="0" y="75694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7" name="Freeform 25">
            <a:extLst>
              <a:ext uri="{FF2B5EF4-FFF2-40B4-BE49-F238E27FC236}">
                <a16:creationId xmlns:a16="http://schemas.microsoft.com/office/drawing/2014/main" id="{53B7F8BB-4D8C-976A-F9DF-4FA689E840B6}"/>
              </a:ext>
            </a:extLst>
          </p:cNvPr>
          <p:cNvSpPr/>
          <p:nvPr/>
        </p:nvSpPr>
        <p:spPr>
          <a:xfrm rot="18501747">
            <a:off x="16406414" y="-1353927"/>
            <a:ext cx="3763172" cy="4114800"/>
          </a:xfrm>
          <a:custGeom>
            <a:avLst/>
            <a:gdLst/>
            <a:ahLst/>
            <a:cxnLst/>
            <a:rect l="l" t="t" r="r" b="b"/>
            <a:pathLst>
              <a:path w="3763172" h="4114800">
                <a:moveTo>
                  <a:pt x="0" y="0"/>
                </a:moveTo>
                <a:lnTo>
                  <a:pt x="3763172" y="0"/>
                </a:lnTo>
                <a:lnTo>
                  <a:pt x="376317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46C0802F-E941-CB80-6A54-E0401924F456}"/>
              </a:ext>
            </a:extLst>
          </p:cNvPr>
          <p:cNvSpPr txBox="1"/>
          <p:nvPr/>
        </p:nvSpPr>
        <p:spPr>
          <a:xfrm>
            <a:off x="7709878" y="4057540"/>
            <a:ext cx="8496615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4000" b="1" dirty="0">
                <a:solidFill>
                  <a:srgbClr val="93652D"/>
                </a:solidFill>
                <a:latin typeface="台灣宋體" panose="02010604000101010101" pitchFamily="2" charset="-120"/>
                <a:ea typeface="台灣宋體" panose="02010604000101010101" pitchFamily="2" charset="-120"/>
                <a:cs typeface="Childos Arabic"/>
                <a:sym typeface="GenSenRounded TW 2"/>
              </a:rPr>
              <a:t>這款食法是出現佇南部，豆油碟仔內底膏膏的搵料，逐口灶可能會小可仔精差。毋過，基本上會有豆油膏、糖</a:t>
            </a:r>
            <a:br>
              <a:rPr lang="en-US" altLang="zh-TW" sz="4000" b="1" dirty="0">
                <a:solidFill>
                  <a:srgbClr val="93652D"/>
                </a:solidFill>
                <a:latin typeface="台灣宋體" panose="02010604000101010101" pitchFamily="2" charset="-120"/>
                <a:ea typeface="台灣宋體" panose="02010604000101010101" pitchFamily="2" charset="-120"/>
                <a:cs typeface="Childos Arabic"/>
                <a:sym typeface="GenSenRounded TW 2"/>
              </a:rPr>
            </a:br>
            <a:r>
              <a:rPr lang="zh-TW" altLang="en-US" sz="4000" b="1" dirty="0">
                <a:solidFill>
                  <a:srgbClr val="93652D"/>
                </a:solidFill>
                <a:latin typeface="台灣宋體" panose="02010604000101010101" pitchFamily="2" charset="-120"/>
                <a:ea typeface="台灣宋體" panose="02010604000101010101" pitchFamily="2" charset="-120"/>
                <a:cs typeface="Childos Arabic"/>
                <a:sym typeface="GenSenRounded TW 2"/>
              </a:rPr>
              <a:t>、薑、甘草粉等等，有層次的滋味，是真濟人懷念的氣味。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C341320A-5727-9E13-9824-1F78121E42E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8750">
            <a:off x="370232" y="1072645"/>
            <a:ext cx="5612434" cy="6366343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E77D9884-86E5-4CDE-1EF5-CE4304E374C9}"/>
              </a:ext>
            </a:extLst>
          </p:cNvPr>
          <p:cNvSpPr txBox="1"/>
          <p:nvPr/>
        </p:nvSpPr>
        <p:spPr>
          <a:xfrm>
            <a:off x="7689096" y="2533148"/>
            <a:ext cx="9507796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zh-TW" altLang="en-US" sz="90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搵豆油膏</a:t>
            </a:r>
            <a:r>
              <a:rPr lang="zh-TW" altLang="en-US" sz="9000" dirty="0"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 </a:t>
            </a:r>
            <a:r>
              <a:rPr lang="en-US" altLang="zh-TW" sz="4000" dirty="0" err="1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ùn</a:t>
            </a:r>
            <a:r>
              <a:rPr lang="zh-TW" altLang="en-US" sz="4000" dirty="0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 </a:t>
            </a:r>
            <a:r>
              <a:rPr lang="en-US" altLang="zh-TW" sz="4000" dirty="0" err="1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tāu</a:t>
            </a:r>
            <a:r>
              <a:rPr lang="en-US" sz="4000" dirty="0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-</a:t>
            </a:r>
            <a:r>
              <a:rPr lang="en-US" altLang="zh-TW" sz="4000" dirty="0" err="1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iû</a:t>
            </a:r>
            <a:r>
              <a:rPr lang="en-US" altLang="zh-TW" sz="4000" dirty="0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-ko</a:t>
            </a:r>
            <a:endParaRPr lang="en-US" sz="4000" dirty="0">
              <a:ln>
                <a:solidFill>
                  <a:schemeClr val="bg1"/>
                </a:solidFill>
              </a:ln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96833100-6743-B33F-CBD0-4BF6B3D5C00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08844" y="6039241"/>
            <a:ext cx="3579156" cy="4059939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71BF51F2-BDEA-109D-2ABD-918363FC91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180000"/>
            <a:ext cx="3615241" cy="1365622"/>
          </a:xfrm>
          <a:prstGeom prst="rect">
            <a:avLst/>
          </a:prstGeom>
        </p:spPr>
      </p:pic>
      <p:pic>
        <p:nvPicPr>
          <p:cNvPr id="11" name="豆油膏說明">
            <a:hlinkClick r:id="" action="ppaction://media"/>
            <a:extLst>
              <a:ext uri="{FF2B5EF4-FFF2-40B4-BE49-F238E27FC236}">
                <a16:creationId xmlns:a16="http://schemas.microsoft.com/office/drawing/2014/main" id="{05891E60-A020-D01F-37DB-1C18AE0EF0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95911" y="4057540"/>
            <a:ext cx="648000" cy="648000"/>
          </a:xfrm>
          <a:prstGeom prst="rect">
            <a:avLst/>
          </a:prstGeom>
        </p:spPr>
      </p:pic>
      <p:pic>
        <p:nvPicPr>
          <p:cNvPr id="4" name="搵豆油膏">
            <a:hlinkClick r:id="" action="ppaction://media"/>
            <a:extLst>
              <a:ext uri="{FF2B5EF4-FFF2-40B4-BE49-F238E27FC236}">
                <a16:creationId xmlns:a16="http://schemas.microsoft.com/office/drawing/2014/main" id="{2C677049-E6A5-09A5-AE90-0881439DF7C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95911" y="30099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00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8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3FA6BF-BFA3-CB3A-3DB7-9F8ABA273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52B51743-1052-AA5F-7981-994ACC107FFD}"/>
              </a:ext>
            </a:extLst>
          </p:cNvPr>
          <p:cNvSpPr/>
          <p:nvPr/>
        </p:nvSpPr>
        <p:spPr>
          <a:xfrm>
            <a:off x="6211442" y="1544323"/>
            <a:ext cx="11101732" cy="7569496"/>
          </a:xfrm>
          <a:custGeom>
            <a:avLst/>
            <a:gdLst/>
            <a:ahLst/>
            <a:cxnLst/>
            <a:rect l="l" t="t" r="r" b="b"/>
            <a:pathLst>
              <a:path w="11101732" h="7569496">
                <a:moveTo>
                  <a:pt x="0" y="0"/>
                </a:moveTo>
                <a:lnTo>
                  <a:pt x="11101732" y="0"/>
                </a:lnTo>
                <a:lnTo>
                  <a:pt x="11101732" y="7569496"/>
                </a:lnTo>
                <a:lnTo>
                  <a:pt x="0" y="75694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7CF8A53A-B302-5FB3-CCAC-A37FE479112B}"/>
              </a:ext>
            </a:extLst>
          </p:cNvPr>
          <p:cNvSpPr txBox="1"/>
          <p:nvPr/>
        </p:nvSpPr>
        <p:spPr>
          <a:xfrm>
            <a:off x="7709878" y="4057540"/>
            <a:ext cx="8496615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4000" b="1" dirty="0">
                <a:solidFill>
                  <a:srgbClr val="93652D"/>
                </a:solidFill>
                <a:latin typeface="台灣宋體" panose="02010604000101010101" pitchFamily="2" charset="-120"/>
                <a:ea typeface="台灣宋體" panose="02010604000101010101" pitchFamily="2" charset="-120"/>
                <a:cs typeface="Childos Arabic"/>
                <a:sym typeface="GenSenRounded TW 2"/>
              </a:rPr>
              <a:t>疏果的時，果農共拍落來的、較細粒的西瓜，皮削削咧，提來用鹽豉，變做酸甘酸甘的西瓜綿，上適合用來煮魚仔、魚仔湯。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49312339-AA43-6E8E-7E5F-D546A83B3F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58750">
            <a:off x="848275" y="2743096"/>
            <a:ext cx="4069168" cy="4615773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CAC65924-3224-6960-4AC9-B6CB17064A1D}"/>
              </a:ext>
            </a:extLst>
          </p:cNvPr>
          <p:cNvSpPr txBox="1"/>
          <p:nvPr/>
        </p:nvSpPr>
        <p:spPr>
          <a:xfrm>
            <a:off x="7689096" y="2533148"/>
            <a:ext cx="9507796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zh-TW" altLang="en-US" sz="90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西瓜綿 </a:t>
            </a:r>
            <a:r>
              <a:rPr lang="en-US" sz="4000" dirty="0" err="1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si-kue-mî</a:t>
            </a:r>
            <a:endParaRPr lang="en-US" sz="4000" dirty="0">
              <a:ln>
                <a:solidFill>
                  <a:schemeClr val="bg1"/>
                </a:solidFill>
              </a:ln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283EDE32-78E5-19E4-FADC-77F3B1584C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800" y="6819900"/>
            <a:ext cx="4933043" cy="3600700"/>
          </a:xfrm>
          <a:prstGeom prst="rect">
            <a:avLst/>
          </a:prstGeom>
        </p:spPr>
      </p:pic>
      <p:pic>
        <p:nvPicPr>
          <p:cNvPr id="4" name="西瓜綿">
            <a:hlinkClick r:id="" action="ppaction://media"/>
            <a:extLst>
              <a:ext uri="{FF2B5EF4-FFF2-40B4-BE49-F238E27FC236}">
                <a16:creationId xmlns:a16="http://schemas.microsoft.com/office/drawing/2014/main" id="{82FFA1B7-93C0-77F2-CDC6-86E2465AD0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4814" y="3009900"/>
            <a:ext cx="648000" cy="648000"/>
          </a:xfrm>
          <a:prstGeom prst="rect">
            <a:avLst/>
          </a:prstGeom>
        </p:spPr>
      </p:pic>
      <p:pic>
        <p:nvPicPr>
          <p:cNvPr id="5" name="西瓜綿說明">
            <a:hlinkClick r:id="" action="ppaction://media"/>
            <a:extLst>
              <a:ext uri="{FF2B5EF4-FFF2-40B4-BE49-F238E27FC236}">
                <a16:creationId xmlns:a16="http://schemas.microsoft.com/office/drawing/2014/main" id="{D20319CA-4FA1-CBCD-C02D-1F82BFAC1EB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4814" y="4069364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65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EC18EB-B158-16D4-874B-F0BBECDBB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7B60CB33-35A2-B1D6-028B-96864D5EC41A}"/>
              </a:ext>
            </a:extLst>
          </p:cNvPr>
          <p:cNvSpPr/>
          <p:nvPr/>
        </p:nvSpPr>
        <p:spPr>
          <a:xfrm>
            <a:off x="6211442" y="1544323"/>
            <a:ext cx="11101732" cy="7569496"/>
          </a:xfrm>
          <a:custGeom>
            <a:avLst/>
            <a:gdLst/>
            <a:ahLst/>
            <a:cxnLst/>
            <a:rect l="l" t="t" r="r" b="b"/>
            <a:pathLst>
              <a:path w="11101732" h="7569496">
                <a:moveTo>
                  <a:pt x="0" y="0"/>
                </a:moveTo>
                <a:lnTo>
                  <a:pt x="11101732" y="0"/>
                </a:lnTo>
                <a:lnTo>
                  <a:pt x="11101732" y="7569496"/>
                </a:lnTo>
                <a:lnTo>
                  <a:pt x="0" y="75694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C3134F5C-ABA1-9775-FC57-D5AAF74281EB}"/>
              </a:ext>
            </a:extLst>
          </p:cNvPr>
          <p:cNvSpPr txBox="1"/>
          <p:nvPr/>
        </p:nvSpPr>
        <p:spPr>
          <a:xfrm>
            <a:off x="7709878" y="4057540"/>
            <a:ext cx="8496615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4000" b="1" dirty="0">
                <a:solidFill>
                  <a:srgbClr val="93652D"/>
                </a:solidFill>
                <a:latin typeface="台灣宋體" panose="02010604000101010101" pitchFamily="2" charset="-120"/>
                <a:ea typeface="台灣宋體" panose="02010604000101010101" pitchFamily="2" charset="-120"/>
                <a:cs typeface="Childos Arabic"/>
                <a:sym typeface="GenSenRounded TW 2"/>
              </a:rPr>
              <a:t>早時共李仔滒糖漿，囥予涼了後，變做𠕇𠕇脆脆的外殼，酸甜仔酸甜，是真濟人去夜市仔上愛買的，現代閣會用草莓、柑仔蜜等等各種果子。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033A3CE9-48C6-8045-D3F9-1ABB576EAB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58750">
            <a:off x="329029" y="2411018"/>
            <a:ext cx="4561046" cy="5173722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2EBD71FA-832A-9949-0E17-F78B3DE52BF2}"/>
              </a:ext>
            </a:extLst>
          </p:cNvPr>
          <p:cNvSpPr txBox="1"/>
          <p:nvPr/>
        </p:nvSpPr>
        <p:spPr>
          <a:xfrm>
            <a:off x="7689096" y="2533148"/>
            <a:ext cx="9507796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zh-TW" altLang="en-US" sz="90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李仔攕 </a:t>
            </a:r>
            <a:r>
              <a:rPr lang="en-US" sz="4000" dirty="0" err="1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lí</a:t>
            </a:r>
            <a:r>
              <a:rPr lang="en-US" sz="4000" dirty="0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-á-</a:t>
            </a:r>
            <a:r>
              <a:rPr lang="en-US" sz="4000" dirty="0" err="1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latin typeface="GenSenRounded TW"/>
                <a:ea typeface="GenSenRounded TW"/>
                <a:sym typeface="Childos Arabic"/>
              </a:rPr>
              <a:t>tshiám</a:t>
            </a:r>
            <a:endParaRPr lang="en-US" sz="4000" dirty="0">
              <a:ln>
                <a:solidFill>
                  <a:schemeClr val="bg1"/>
                </a:solidFill>
              </a:ln>
              <a:solidFill>
                <a:srgbClr val="000000"/>
              </a:solidFill>
              <a:latin typeface="GenSenRounded TW"/>
              <a:ea typeface="GenSenRounded TW"/>
              <a:sym typeface="Childos Arabic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D924BF3-C516-70BB-377D-63A1FE36FE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26657" y="6819900"/>
            <a:ext cx="4223151" cy="4223151"/>
          </a:xfrm>
          <a:prstGeom prst="rect">
            <a:avLst/>
          </a:prstGeom>
        </p:spPr>
      </p:pic>
      <p:pic>
        <p:nvPicPr>
          <p:cNvPr id="9" name="李仔攕說明">
            <a:hlinkClick r:id="" action="ppaction://media"/>
            <a:extLst>
              <a:ext uri="{FF2B5EF4-FFF2-40B4-BE49-F238E27FC236}">
                <a16:creationId xmlns:a16="http://schemas.microsoft.com/office/drawing/2014/main" id="{8751BD27-0F9F-7638-ED47-48D7DA6D25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34200" y="4057540"/>
            <a:ext cx="648000" cy="648000"/>
          </a:xfrm>
          <a:prstGeom prst="rect">
            <a:avLst/>
          </a:prstGeom>
        </p:spPr>
      </p:pic>
      <p:pic>
        <p:nvPicPr>
          <p:cNvPr id="8" name="李仔攕">
            <a:hlinkClick r:id="" action="ppaction://media"/>
            <a:extLst>
              <a:ext uri="{FF2B5EF4-FFF2-40B4-BE49-F238E27FC236}">
                <a16:creationId xmlns:a16="http://schemas.microsoft.com/office/drawing/2014/main" id="{ACF88885-5FED-6DA8-6FA1-BA9B353CB4A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34200" y="3027666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71814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10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01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888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4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0E2869-C36B-42B0-4FE6-50277C7CE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>
            <a:extLst>
              <a:ext uri="{FF2B5EF4-FFF2-40B4-BE49-F238E27FC236}">
                <a16:creationId xmlns:a16="http://schemas.microsoft.com/office/drawing/2014/main" id="{AB454F6A-5DC6-EE20-25EA-6A0F07101C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381221"/>
            <a:ext cx="5375050" cy="7524558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8F12954E-BF9C-B360-78C3-9BAE51ABDEAE}"/>
              </a:ext>
            </a:extLst>
          </p:cNvPr>
          <p:cNvSpPr txBox="1"/>
          <p:nvPr/>
        </p:nvSpPr>
        <p:spPr>
          <a:xfrm>
            <a:off x="9617225" y="2370450"/>
            <a:ext cx="8442175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zh-TW" altLang="en-US" sz="90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/>
                <a:ea typeface="可畫漫畫標題-繁"/>
                <a:cs typeface="可畫漫畫標題-繁"/>
                <a:sym typeface="可畫漫畫標題-繁"/>
              </a:rPr>
              <a:t>台灣是果子王國！</a:t>
            </a:r>
            <a:endParaRPr lang="en-US" altLang="zh-TW" sz="9000" dirty="0">
              <a:ln>
                <a:solidFill>
                  <a:schemeClr val="bg1"/>
                </a:solidFill>
              </a:ln>
              <a:solidFill>
                <a:srgbClr val="93652D"/>
              </a:solidFill>
              <a:latin typeface="可畫漫畫標題-繁"/>
              <a:ea typeface="可畫漫畫標題-繁"/>
              <a:cs typeface="可畫漫畫標題-繁"/>
              <a:sym typeface="可畫漫畫標題-繁"/>
            </a:endParaRPr>
          </a:p>
          <a:p>
            <a:pPr lvl="0"/>
            <a:r>
              <a:rPr lang="zh-TW" altLang="en-US" sz="4000" dirty="0">
                <a:solidFill>
                  <a:srgbClr val="000000"/>
                </a:solidFill>
                <a:latin typeface="台灣楷體" panose="02010604000101010101" pitchFamily="2" charset="-120"/>
                <a:ea typeface="台灣楷體" panose="02010604000101010101" pitchFamily="2" charset="-120"/>
                <a:sym typeface="Childos Arabic"/>
              </a:rPr>
              <a:t>食著時的果子</a:t>
            </a:r>
            <a:r>
              <a:rPr lang="zh-TW" altLang="en-US" sz="4000">
                <a:solidFill>
                  <a:srgbClr val="000000"/>
                </a:solidFill>
                <a:latin typeface="台灣楷體" panose="02010604000101010101" pitchFamily="2" charset="-120"/>
                <a:ea typeface="台灣楷體" panose="02010604000101010101" pitchFamily="2" charset="-120"/>
                <a:sym typeface="Childos Arabic"/>
              </a:rPr>
              <a:t>，四季攏有</a:t>
            </a:r>
            <a:r>
              <a:rPr lang="zh-TW" altLang="en-US" sz="4000" dirty="0">
                <a:solidFill>
                  <a:srgbClr val="000000"/>
                </a:solidFill>
                <a:latin typeface="台灣楷體" panose="02010604000101010101" pitchFamily="2" charset="-120"/>
                <a:ea typeface="台灣楷體" panose="02010604000101010101" pitchFamily="2" charset="-120"/>
                <a:sym typeface="Childos Arabic"/>
              </a:rPr>
              <a:t>好滋味！</a:t>
            </a:r>
            <a:endParaRPr lang="en-US" sz="4000" dirty="0">
              <a:solidFill>
                <a:srgbClr val="000000"/>
              </a:solidFill>
              <a:latin typeface="台灣楷體" panose="02010604000101010101" pitchFamily="2" charset="-120"/>
              <a:ea typeface="台灣楷體" panose="02010604000101010101" pitchFamily="2" charset="-120"/>
              <a:sym typeface="Childos Arabic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AC232490-C125-C27D-D9FA-1301DFA27B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3691" y="4849422"/>
            <a:ext cx="2762198" cy="3784052"/>
          </a:xfrm>
          <a:prstGeom prst="rect">
            <a:avLst/>
          </a:prstGeom>
        </p:spPr>
      </p:pic>
      <p:pic>
        <p:nvPicPr>
          <p:cNvPr id="8" name="果子王國四季好滋味">
            <a:hlinkClick r:id="" action="ppaction://media"/>
            <a:extLst>
              <a:ext uri="{FF2B5EF4-FFF2-40B4-BE49-F238E27FC236}">
                <a16:creationId xmlns:a16="http://schemas.microsoft.com/office/drawing/2014/main" id="{5EF199BC-94C7-0CC4-CF7A-5874C52796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1243" y="5518047"/>
            <a:ext cx="648000" cy="648000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C3230AE3-4A28-A824-9087-E77E91F7F922}"/>
              </a:ext>
            </a:extLst>
          </p:cNvPr>
          <p:cNvSpPr txBox="1"/>
          <p:nvPr/>
        </p:nvSpPr>
        <p:spPr>
          <a:xfrm>
            <a:off x="9786477" y="5945908"/>
            <a:ext cx="5416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資料提供：阿東老師─阿東的哩哩叩叩</a:t>
            </a:r>
            <a:endParaRPr lang="en-US" altLang="zh-TW" sz="240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pic>
        <p:nvPicPr>
          <p:cNvPr id="11" name="圖片 10">
            <a:hlinkClick r:id="rId7"/>
            <a:extLst>
              <a:ext uri="{FF2B5EF4-FFF2-40B4-BE49-F238E27FC236}">
                <a16:creationId xmlns:a16="http://schemas.microsoft.com/office/drawing/2014/main" id="{B0DF8DED-4B6D-8C93-6D99-DA8400F8E29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1" t="17491" r="15001" b="29679"/>
          <a:stretch>
            <a:fillRect/>
          </a:stretch>
        </p:blipFill>
        <p:spPr>
          <a:xfrm>
            <a:off x="11296396" y="6388047"/>
            <a:ext cx="596500" cy="615068"/>
          </a:xfrm>
          <a:prstGeom prst="rect">
            <a:avLst/>
          </a:prstGeom>
        </p:spPr>
      </p:pic>
      <p:pic>
        <p:nvPicPr>
          <p:cNvPr id="18" name="圖片 17">
            <a:hlinkClick r:id="rId9"/>
            <a:extLst>
              <a:ext uri="{FF2B5EF4-FFF2-40B4-BE49-F238E27FC236}">
                <a16:creationId xmlns:a16="http://schemas.microsoft.com/office/drawing/2014/main" id="{9B48EBB9-3C9B-13AC-01ED-7D46825F946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2" t="21916" r="18167" b="23933"/>
          <a:stretch>
            <a:fillRect/>
          </a:stretch>
        </p:blipFill>
        <p:spPr>
          <a:xfrm>
            <a:off x="12136347" y="6389002"/>
            <a:ext cx="609600" cy="627192"/>
          </a:xfrm>
          <a:prstGeom prst="rect">
            <a:avLst/>
          </a:prstGeom>
        </p:spPr>
      </p:pic>
      <p:pic>
        <p:nvPicPr>
          <p:cNvPr id="20" name="圖片 19">
            <a:hlinkClick r:id="rId11"/>
            <a:extLst>
              <a:ext uri="{FF2B5EF4-FFF2-40B4-BE49-F238E27FC236}">
                <a16:creationId xmlns:a16="http://schemas.microsoft.com/office/drawing/2014/main" id="{6DE1CE6D-C068-C876-5EEC-3C9F0325BD8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4" t="28026" r="24703" b="31504"/>
          <a:stretch>
            <a:fillRect/>
          </a:stretch>
        </p:blipFill>
        <p:spPr>
          <a:xfrm>
            <a:off x="12989603" y="6389996"/>
            <a:ext cx="735215" cy="578148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BA3B7562-64A1-046C-6E67-6108D6E6A2A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10200" y="4987692"/>
            <a:ext cx="677456" cy="683055"/>
          </a:xfrm>
          <a:prstGeom prst="rect">
            <a:avLst/>
          </a:prstGeom>
        </p:spPr>
      </p:pic>
      <p:grpSp>
        <p:nvGrpSpPr>
          <p:cNvPr id="6" name="群組 5">
            <a:extLst>
              <a:ext uri="{FF2B5EF4-FFF2-40B4-BE49-F238E27FC236}">
                <a16:creationId xmlns:a16="http://schemas.microsoft.com/office/drawing/2014/main" id="{4149799D-5817-46D0-D6D6-E5DFEDD81755}"/>
              </a:ext>
            </a:extLst>
          </p:cNvPr>
          <p:cNvGrpSpPr/>
          <p:nvPr/>
        </p:nvGrpSpPr>
        <p:grpSpPr>
          <a:xfrm>
            <a:off x="0" y="0"/>
            <a:ext cx="18288000" cy="6890030"/>
            <a:chOff x="0" y="-4457701"/>
            <a:chExt cx="18288000" cy="6890030"/>
          </a:xfrm>
        </p:grpSpPr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1C483B2E-3E6F-7CFE-94A6-3DAE675F28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V="1">
              <a:off x="2" y="-311637"/>
              <a:ext cx="18287998" cy="2743966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8273848A-7569-A517-E99E-2B1740B3D713}"/>
                </a:ext>
              </a:extLst>
            </p:cNvPr>
            <p:cNvSpPr/>
            <p:nvPr/>
          </p:nvSpPr>
          <p:spPr>
            <a:xfrm>
              <a:off x="0" y="-4457701"/>
              <a:ext cx="18288000" cy="4146063"/>
            </a:xfrm>
            <a:prstGeom prst="rect">
              <a:avLst/>
            </a:prstGeom>
            <a:solidFill>
              <a:srgbClr val="F0C0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4" name="群組 3">
            <a:extLst>
              <a:ext uri="{FF2B5EF4-FFF2-40B4-BE49-F238E27FC236}">
                <a16:creationId xmlns:a16="http://schemas.microsoft.com/office/drawing/2014/main" id="{30263490-4324-8090-76FD-E0D83B573664}"/>
              </a:ext>
            </a:extLst>
          </p:cNvPr>
          <p:cNvGrpSpPr/>
          <p:nvPr/>
        </p:nvGrpSpPr>
        <p:grpSpPr>
          <a:xfrm>
            <a:off x="0" y="3495112"/>
            <a:ext cx="18288000" cy="6791888"/>
            <a:chOff x="0" y="7976794"/>
            <a:chExt cx="18288000" cy="6791888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AC04B7D1-CA9D-FBBC-56E2-099EEFDD15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" y="7976794"/>
              <a:ext cx="18287998" cy="2743966"/>
            </a:xfrm>
            <a:prstGeom prst="rect">
              <a:avLst/>
            </a:prstGeom>
          </p:spPr>
        </p:pic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60E2D1DB-1B25-E429-B692-74EFB308F7C6}"/>
                </a:ext>
              </a:extLst>
            </p:cNvPr>
            <p:cNvSpPr/>
            <p:nvPr/>
          </p:nvSpPr>
          <p:spPr>
            <a:xfrm>
              <a:off x="0" y="10704297"/>
              <a:ext cx="18288000" cy="4064385"/>
            </a:xfrm>
            <a:prstGeom prst="rect">
              <a:avLst/>
            </a:prstGeom>
            <a:solidFill>
              <a:srgbClr val="F0C0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5119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45679E-6 L 0 -0.44229 " pathEditMode="relative" rAng="0" ptsTypes="AA">
                                      <p:cBhvr>
                                        <p:cTn id="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11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 0.4375 " pathEditMode="relative" rAng="0" ptsTypes="AA">
                                      <p:cBhvr>
                                        <p:cTn id="8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25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292A511E-273E-98BA-46F5-3EC41E859D35}"/>
              </a:ext>
            </a:extLst>
          </p:cNvPr>
          <p:cNvSpPr txBox="1"/>
          <p:nvPr/>
        </p:nvSpPr>
        <p:spPr>
          <a:xfrm>
            <a:off x="3733800" y="4610100"/>
            <a:ext cx="115062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88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</a:rPr>
              <a:t>上尾聽一條古錐心適的歌</a:t>
            </a:r>
          </a:p>
        </p:txBody>
      </p:sp>
    </p:spTree>
    <p:extLst>
      <p:ext uri="{BB962C8B-B14F-4D97-AF65-F5344CB8AC3E}">
        <p14:creationId xmlns:p14="http://schemas.microsoft.com/office/powerpoint/2010/main" val="42700075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6E9B75-DEF7-C41A-9E6D-164EA672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54E1DD1D-9B23-48A7-3162-5D8B9EF8B1DE}"/>
              </a:ext>
            </a:extLst>
          </p:cNvPr>
          <p:cNvSpPr txBox="1"/>
          <p:nvPr/>
        </p:nvSpPr>
        <p:spPr>
          <a:xfrm>
            <a:off x="3733800" y="4610100"/>
            <a:ext cx="108204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88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</a:rPr>
              <a:t>蕭煌奇</a:t>
            </a:r>
            <a:r>
              <a:rPr lang="en-US" altLang="zh-TW" sz="88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</a:rPr>
              <a:t>〈</a:t>
            </a:r>
            <a:r>
              <a:rPr lang="zh-TW" altLang="en-US" sz="88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</a:rPr>
              <a:t>我是香蕉</a:t>
            </a:r>
            <a:r>
              <a:rPr lang="en-US" altLang="zh-TW" sz="88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</a:rPr>
              <a:t>〉</a:t>
            </a:r>
            <a:endParaRPr lang="zh-TW" altLang="en-US" sz="8800" dirty="0">
              <a:ln>
                <a:solidFill>
                  <a:schemeClr val="bg1"/>
                </a:solidFill>
              </a:ln>
              <a:solidFill>
                <a:srgbClr val="93652D"/>
              </a:solidFill>
              <a:latin typeface="可畫漫畫標題-繁" panose="02020500000000000000" charset="-128"/>
              <a:ea typeface="可畫漫畫標題-繁" panose="02020500000000000000" charset="-128"/>
              <a:cs typeface="Childos Arabic"/>
            </a:endParaRPr>
          </a:p>
        </p:txBody>
      </p:sp>
    </p:spTree>
    <p:extLst>
      <p:ext uri="{BB962C8B-B14F-4D97-AF65-F5344CB8AC3E}">
        <p14:creationId xmlns:p14="http://schemas.microsoft.com/office/powerpoint/2010/main" val="2637128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87E4EA-D496-AE3A-D606-939813CC4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線上媒體 3" title="蕭煌奇 Ricky Hsiao  - 我是香蕉 Life Is Like A Banana (華納 Official HD MV)">
            <a:hlinkClick r:id="" action="ppaction://media"/>
            <a:extLst>
              <a:ext uri="{FF2B5EF4-FFF2-40B4-BE49-F238E27FC236}">
                <a16:creationId xmlns:a16="http://schemas.microsoft.com/office/drawing/2014/main" id="{636139B2-318F-C57D-2E89-DDA362AA193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52600" y="952500"/>
            <a:ext cx="15240000" cy="861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04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87E4EA-D496-AE3A-D606-939813CC4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D173C358-2471-31FD-046C-624B70799BAE}"/>
              </a:ext>
            </a:extLst>
          </p:cNvPr>
          <p:cNvSpPr txBox="1"/>
          <p:nvPr/>
        </p:nvSpPr>
        <p:spPr>
          <a:xfrm>
            <a:off x="3733800" y="2969716"/>
            <a:ext cx="108204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88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</a:rPr>
              <a:t>想看覓：</a:t>
            </a:r>
            <a:br>
              <a:rPr lang="en-US" altLang="zh-TW" sz="88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</a:rPr>
            </a:br>
            <a:r>
              <a:rPr lang="zh-TW" altLang="en-US" sz="8800" dirty="0">
                <a:ln>
                  <a:solidFill>
                    <a:schemeClr val="bg1"/>
                  </a:solidFill>
                </a:ln>
                <a:solidFill>
                  <a:srgbClr val="93652D"/>
                </a:solidFill>
                <a:latin typeface="可畫漫畫標題-繁" panose="02020500000000000000" charset="-128"/>
                <a:ea typeface="可畫漫畫標題-繁" panose="02020500000000000000" charset="-128"/>
                <a:cs typeface="Childos Arabic"/>
              </a:rPr>
              <a:t>是按怎作者講欲活甲像弓蕉？</a:t>
            </a:r>
          </a:p>
        </p:txBody>
      </p:sp>
    </p:spTree>
    <p:extLst>
      <p:ext uri="{BB962C8B-B14F-4D97-AF65-F5344CB8AC3E}">
        <p14:creationId xmlns:p14="http://schemas.microsoft.com/office/powerpoint/2010/main" val="3863787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65538E-11FA-DCC4-9D2F-ADCF4D63C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線上媒體 3" title="水果台語量詞 - 水果的台語量詞怎麼說？｜水果台語量詞 - 水果ê台語量詞按怎講？【Lisa的臺語教室 80】">
            <a:hlinkClick r:id="" action="ppaction://media"/>
            <a:extLst>
              <a:ext uri="{FF2B5EF4-FFF2-40B4-BE49-F238E27FC236}">
                <a16:creationId xmlns:a16="http://schemas.microsoft.com/office/drawing/2014/main" id="{A9CF50A8-CCA3-6CBC-7F2B-AFC221E2C0E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6667" y="407670"/>
            <a:ext cx="16764000" cy="9471660"/>
          </a:xfrm>
          <a:prstGeom prst="rect">
            <a:avLst/>
          </a:prstGeom>
        </p:spPr>
      </p:pic>
      <p:pic>
        <p:nvPicPr>
          <p:cNvPr id="8" name="圖片 7">
            <a:hlinkClick r:id="rId4" action="ppaction://hlinksldjump"/>
            <a:extLst>
              <a:ext uri="{FF2B5EF4-FFF2-40B4-BE49-F238E27FC236}">
                <a16:creationId xmlns:a16="http://schemas.microsoft.com/office/drawing/2014/main" id="{4AE733AD-5A83-CE9A-6811-AA4AD56906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43695" y="26486"/>
            <a:ext cx="1310754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87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2861</TotalTime>
  <Words>1351</Words>
  <Application>Microsoft Office PowerPoint</Application>
  <PresentationFormat>自訂</PresentationFormat>
  <Paragraphs>163</Paragraphs>
  <Slides>38</Slides>
  <Notes>1</Notes>
  <HiddenSlides>1</HiddenSlides>
  <MMClips>69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38</vt:i4>
      </vt:variant>
    </vt:vector>
  </HeadingPairs>
  <TitlesOfParts>
    <vt:vector size="49" baseType="lpstr">
      <vt:lpstr>Arial</vt:lpstr>
      <vt:lpstr>Aptos</vt:lpstr>
      <vt:lpstr>Calibri</vt:lpstr>
      <vt:lpstr>GenSenRounded TW</vt:lpstr>
      <vt:lpstr>台灣楷體</vt:lpstr>
      <vt:lpstr>Taiwanese Serif</vt:lpstr>
      <vt:lpstr>微軟正黑體</vt:lpstr>
      <vt:lpstr>台灣宋體</vt:lpstr>
      <vt:lpstr>Adobe 繁黑體 Std B</vt:lpstr>
      <vt:lpstr>可畫漫畫標題-繁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果子我上愛</dc:title>
  <cp:lastModifiedBy>365 KA</cp:lastModifiedBy>
  <cp:revision>25</cp:revision>
  <dcterms:created xsi:type="dcterms:W3CDTF">2006-08-16T00:00:00Z</dcterms:created>
  <dcterms:modified xsi:type="dcterms:W3CDTF">2026-02-24T01:01:49Z</dcterms:modified>
  <dc:identifier>DAHAgzK9mOM</dc:identifier>
</cp:coreProperties>
</file>